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64" r:id="rId2"/>
    <p:sldId id="265" r:id="rId3"/>
    <p:sldId id="268" r:id="rId4"/>
    <p:sldId id="269" r:id="rId5"/>
    <p:sldId id="261" r:id="rId6"/>
    <p:sldId id="260" r:id="rId7"/>
    <p:sldId id="267" r:id="rId8"/>
    <p:sldId id="262" r:id="rId9"/>
    <p:sldId id="263" r:id="rId10"/>
    <p:sldId id="266" r:id="rId11"/>
    <p:sldId id="256" r:id="rId12"/>
    <p:sldId id="257" r:id="rId13"/>
    <p:sldId id="258" r:id="rId14"/>
    <p:sldId id="259" r:id="rId15"/>
  </p:sldIdLst>
  <p:sldSz cx="9144000" cy="5143500" type="screen16x9"/>
  <p:notesSz cx="6888163" cy="100187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i0VPM57RcIHWWVykIjfaZVUgEO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7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96591" rIns="96591" bIns="96591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bc6de3f4f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2bc6de3f4f7_0_4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c6de3f4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g2bc6de3f4f7_0_0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b28d56cb19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2b28d56cb19_1_3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bebdaf2f0e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2bebdaf2f0e_0_84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653c467b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g2b653c467b1_1_0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タイトルとコンテンツ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76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9DC646-7DBC-4738-88B1-2DE91C3C8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0" y="276489"/>
            <a:ext cx="8520600" cy="1301940"/>
          </a:xfrm>
        </p:spPr>
        <p:txBody>
          <a:bodyPr/>
          <a:lstStyle/>
          <a:p>
            <a:r>
              <a:rPr kumimoji="1" lang="ja-JP" altLang="en-US" dirty="0"/>
              <a:t>表現学習フォルダ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011DA584-64EB-41F4-9596-E48D10A021D3}"/>
              </a:ext>
            </a:extLst>
          </p:cNvPr>
          <p:cNvSpPr txBox="1">
            <a:spLocks/>
          </p:cNvSpPr>
          <p:nvPr/>
        </p:nvSpPr>
        <p:spPr>
          <a:xfrm>
            <a:off x="398785" y="3777342"/>
            <a:ext cx="8520600" cy="88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ja-JP" altLang="en-US" sz="2000" dirty="0"/>
              <a:t>実際は「題材集」「動き集」「言葉集」と</a:t>
            </a:r>
            <a:endParaRPr kumimoji="1" lang="en-US" altLang="ja-JP" sz="2000" dirty="0"/>
          </a:p>
          <a:p>
            <a:r>
              <a:rPr kumimoji="1" lang="ja-JP" altLang="en-US" sz="2000" dirty="0"/>
              <a:t>それぞれデータを分けて実施しております。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B6C1C4F-90C7-4D91-97CE-8329106FA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097" y="457201"/>
            <a:ext cx="1354617" cy="148045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21E1D8E-2129-419F-98CC-45AE8E32F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6839" y="484414"/>
            <a:ext cx="1266171" cy="167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84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9DC646-7DBC-4738-88B1-2DE91C3C8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0" y="657489"/>
            <a:ext cx="8520600" cy="1171311"/>
          </a:xfrm>
        </p:spPr>
        <p:txBody>
          <a:bodyPr/>
          <a:lstStyle/>
          <a:p>
            <a:r>
              <a:rPr kumimoji="1" lang="ja-JP" altLang="en-US" dirty="0"/>
              <a:t>言葉集</a:t>
            </a:r>
          </a:p>
        </p:txBody>
      </p:sp>
    </p:spTree>
    <p:extLst>
      <p:ext uri="{BB962C8B-B14F-4D97-AF65-F5344CB8AC3E}">
        <p14:creationId xmlns:p14="http://schemas.microsoft.com/office/powerpoint/2010/main" val="2081137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0000"/>
          </a:schemeClr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ja"/>
              <a:t>～動きの説明に使える言葉集①～</a:t>
            </a:r>
            <a:endParaRPr/>
          </a:p>
        </p:txBody>
      </p:sp>
      <p:sp>
        <p:nvSpPr>
          <p:cNvPr id="55" name="Google Shape;55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ja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・やさしく　　　　　・ちょこんと　　　・おだやかに　　・あたたかさ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ja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・強そうに　　　　　・どっしりと　　　・美しく　　　　・さわやかに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ja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・のびのびとした　　・ゆらゆらと　　　・こわそうに　　・流れるように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ja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・ひらひら　　　　　・にょろにょろと　・だんだんと　　・やわらかく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ja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・はずむように　　　・おそるおそる　　・なめらかに　　・不気味に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ja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・悲しそうに　　　　・のんびりと　　　・生き生きと　　・重苦しい感じ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ja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・元気　　　　　　　・楽しく　　　　　・ゆうがに　　　・はげしく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0000"/>
          </a:schemeClr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ja"/>
              <a:t>～動きの説明に使える言葉集②～</a:t>
            </a:r>
            <a:endParaRPr/>
          </a:p>
        </p:txBody>
      </p:sp>
      <p:sp>
        <p:nvSpPr>
          <p:cNvPr id="61" name="Google Shape;61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ja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・ぎょっとして　　・のそっと　　　・おだやかに　　・〇〇のように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ja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・はつらつと　　　・軽やかに　　　・前向きさ　　　・〇〇が△△するように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ja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・ときめくように　・堂々と　　　　・明るく　　　　・のろのろと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ja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・どきどき　　　　・ずしんと　　　・たくましく　　・きらきら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ja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・うきうき　　　　・ひっそりと　　・ふんわりと　　・とげとげした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ja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・はらはら　　　　・おそろしい　　・生き生きと　　・うずうず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ja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・そわそわ　　　　・きれいな　　　・おどろいて　　・情熱的に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0000"/>
          </a:schemeClr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b653c467b1_1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ja"/>
              <a:t>～オノマトペ言葉集</a:t>
            </a:r>
            <a:r>
              <a:rPr lang="ja" sz="2244"/>
              <a:t>（説明にも表現の中にも取り入れられるよ）</a:t>
            </a:r>
            <a:r>
              <a:rPr lang="ja"/>
              <a:t>～</a:t>
            </a:r>
            <a:endParaRPr/>
          </a:p>
        </p:txBody>
      </p:sp>
      <p:sp>
        <p:nvSpPr>
          <p:cNvPr id="67" name="Google Shape;67;g2b653c467b1_1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ja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・ガオー　　　・カサカサ　　　・ガタガタ　　　・ギコギコ　　　・くねくね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ja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・コツコツ　　・ザーザー　　　・シュー　　　　・ドカーン　　　・ドンドン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ja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・パオーン　　・パチパチ　　　・パラパラ　　　・ピヨピヨ　　　・ひらひら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ja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・ビリビリ　　・ぷかぷか　　　・プシュッ　　　・ガシャーン　　・ボーッ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ja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・ポチャン　　・ゴロゴロ　　　・パリッ　　　　・ブシャーッ　　・バタバタ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ja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・ねばねば　　・ぬるぬる　　　・むしゃむしゃ　・ギュッ　　　　・ササッ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ja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・バタンッ　　・じたばた　　　・パチパチ　　　・そろり　　　　…など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0000"/>
          </a:schemeClr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/>
          <p:nvPr/>
        </p:nvSpPr>
        <p:spPr>
          <a:xfrm>
            <a:off x="278375" y="265125"/>
            <a:ext cx="8643300" cy="46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 dirty="0">
                <a:solidFill>
                  <a:schemeClr val="dk1"/>
                </a:solidFill>
              </a:rPr>
              <a:t>〜反対言葉集〜</a:t>
            </a:r>
            <a:endParaRPr sz="3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dirty="0">
                <a:solidFill>
                  <a:schemeClr val="dk1"/>
                </a:solidFill>
              </a:rPr>
              <a:t>　 　</a:t>
            </a:r>
            <a:r>
              <a:rPr lang="ja" sz="2800" dirty="0">
                <a:solidFill>
                  <a:schemeClr val="dk1"/>
                </a:solidFill>
              </a:rPr>
              <a:t>速いーゆっくり　　　　     </a:t>
            </a:r>
            <a:r>
              <a:rPr lang="ja-JP" altLang="en-US" sz="2800" dirty="0">
                <a:solidFill>
                  <a:schemeClr val="dk1"/>
                </a:solidFill>
              </a:rPr>
              <a:t>　</a:t>
            </a:r>
            <a:r>
              <a:rPr lang="ja" sz="2800" dirty="0">
                <a:solidFill>
                  <a:schemeClr val="dk1"/>
                </a:solidFill>
              </a:rPr>
              <a:t>近づくーはなれる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800" dirty="0">
                <a:solidFill>
                  <a:schemeClr val="dk1"/>
                </a:solidFill>
              </a:rPr>
              <a:t>やさしいー凶暴　　　　　  　      </a:t>
            </a:r>
            <a:r>
              <a:rPr lang="ja-JP" altLang="en-US" sz="2800" dirty="0">
                <a:solidFill>
                  <a:schemeClr val="dk1"/>
                </a:solidFill>
              </a:rPr>
              <a:t>　</a:t>
            </a:r>
            <a:r>
              <a:rPr lang="ja" sz="2800" dirty="0">
                <a:solidFill>
                  <a:schemeClr val="dk1"/>
                </a:solidFill>
              </a:rPr>
              <a:t> 勝つー負ける   　    </a:t>
            </a:r>
            <a:r>
              <a:rPr lang="ja-JP" altLang="en-US" sz="2800" dirty="0">
                <a:solidFill>
                  <a:schemeClr val="dk1"/>
                </a:solidFill>
              </a:rPr>
              <a:t>　　　　　</a:t>
            </a:r>
            <a:endParaRPr lang="en-US" altLang="ja-JP" sz="2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dirty="0">
                <a:solidFill>
                  <a:schemeClr val="dk1"/>
                </a:solidFill>
              </a:rPr>
              <a:t>　　</a:t>
            </a:r>
            <a:r>
              <a:rPr lang="ja" sz="2800" dirty="0">
                <a:solidFill>
                  <a:schemeClr val="dk1"/>
                </a:solidFill>
              </a:rPr>
              <a:t>寒いー暑い　　  　          </a:t>
            </a:r>
            <a:r>
              <a:rPr lang="ja-JP" altLang="en-US" sz="2800" dirty="0">
                <a:solidFill>
                  <a:schemeClr val="dk1"/>
                </a:solidFill>
              </a:rPr>
              <a:t>　</a:t>
            </a:r>
            <a:r>
              <a:rPr lang="ja" sz="2800" dirty="0">
                <a:solidFill>
                  <a:schemeClr val="dk1"/>
                </a:solidFill>
              </a:rPr>
              <a:t>　</a:t>
            </a:r>
            <a:r>
              <a:rPr lang="ja-JP" altLang="en-US" sz="2800" dirty="0">
                <a:solidFill>
                  <a:schemeClr val="dk1"/>
                </a:solidFill>
              </a:rPr>
              <a:t>　</a:t>
            </a:r>
            <a:r>
              <a:rPr lang="ja" sz="2800" dirty="0">
                <a:solidFill>
                  <a:schemeClr val="dk1"/>
                </a:solidFill>
              </a:rPr>
              <a:t>失敗ー成功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800" dirty="0">
                <a:solidFill>
                  <a:schemeClr val="dk1"/>
                </a:solidFill>
              </a:rPr>
              <a:t>ゆっくりーとつぜん　         </a:t>
            </a:r>
            <a:r>
              <a:rPr lang="ja-JP" altLang="en-US" sz="2800" dirty="0">
                <a:solidFill>
                  <a:schemeClr val="dk1"/>
                </a:solidFill>
              </a:rPr>
              <a:t>　</a:t>
            </a:r>
            <a:r>
              <a:rPr lang="ja" sz="2800" dirty="0">
                <a:solidFill>
                  <a:schemeClr val="dk1"/>
                </a:solidFill>
              </a:rPr>
              <a:t>いつも通りー痛い　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800" dirty="0">
                <a:solidFill>
                  <a:schemeClr val="dk1"/>
                </a:solidFill>
              </a:rPr>
              <a:t>　    静かー爆発　　　     </a:t>
            </a:r>
            <a:r>
              <a:rPr lang="ja-JP" altLang="en-US" sz="2800" dirty="0">
                <a:solidFill>
                  <a:schemeClr val="dk1"/>
                </a:solidFill>
              </a:rPr>
              <a:t>　</a:t>
            </a:r>
            <a:r>
              <a:rPr lang="ja" sz="2800" dirty="0">
                <a:solidFill>
                  <a:schemeClr val="dk1"/>
                </a:solidFill>
              </a:rPr>
              <a:t>苦しんでいるーごくらく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800" dirty="0">
                <a:solidFill>
                  <a:schemeClr val="dk1"/>
                </a:solidFill>
              </a:rPr>
              <a:t>おだやかーはげしい　  　 </a:t>
            </a:r>
            <a:r>
              <a:rPr lang="ja-JP" altLang="en-US" sz="2800" dirty="0">
                <a:solidFill>
                  <a:schemeClr val="dk1"/>
                </a:solidFill>
              </a:rPr>
              <a:t>　</a:t>
            </a:r>
            <a:r>
              <a:rPr lang="ja" sz="2800" dirty="0">
                <a:solidFill>
                  <a:schemeClr val="dk1"/>
                </a:solidFill>
              </a:rPr>
              <a:t>  いつも通りーこわれる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800" dirty="0">
                <a:solidFill>
                  <a:schemeClr val="dk1"/>
                </a:solidFill>
              </a:rPr>
              <a:t>　大きいー小さい　  　　 　   　</a:t>
            </a:r>
            <a:r>
              <a:rPr lang="ja-JP" altLang="en-US" sz="2800" dirty="0">
                <a:solidFill>
                  <a:schemeClr val="dk1"/>
                </a:solidFill>
              </a:rPr>
              <a:t>　</a:t>
            </a:r>
            <a:r>
              <a:rPr lang="ja" sz="2800" dirty="0">
                <a:solidFill>
                  <a:schemeClr val="dk1"/>
                </a:solidFill>
              </a:rPr>
              <a:t>   細いー太い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800" dirty="0">
                <a:solidFill>
                  <a:schemeClr val="dk1"/>
                </a:solidFill>
              </a:rPr>
              <a:t>　かたいーやわらかい　   落ち着いているー凶暴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800" dirty="0">
                <a:solidFill>
                  <a:schemeClr val="dk1"/>
                </a:solidFill>
              </a:rPr>
              <a:t>　　強いー弱い　　　　   　　       　重いー軽い</a:t>
            </a:r>
            <a:endParaRPr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9DC646-7DBC-4738-88B1-2DE91C3C8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0" y="657489"/>
            <a:ext cx="8520600" cy="1171311"/>
          </a:xfrm>
        </p:spPr>
        <p:txBody>
          <a:bodyPr/>
          <a:lstStyle/>
          <a:p>
            <a:r>
              <a:rPr kumimoji="1" lang="ja-JP" altLang="en-US" dirty="0"/>
              <a:t>題材集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6EEA0D83-922D-4594-8344-B2FD50D8C825}"/>
              </a:ext>
            </a:extLst>
          </p:cNvPr>
          <p:cNvSpPr txBox="1">
            <a:spLocks/>
          </p:cNvSpPr>
          <p:nvPr/>
        </p:nvSpPr>
        <p:spPr>
          <a:xfrm>
            <a:off x="398785" y="3777342"/>
            <a:ext cx="8520600" cy="500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ja-JP" altLang="en-US" sz="2000" dirty="0"/>
              <a:t>実際はフォルダを作成し，画像をフォルダ内に保存して実施しております。</a:t>
            </a:r>
          </a:p>
        </p:txBody>
      </p:sp>
    </p:spTree>
    <p:extLst>
      <p:ext uri="{BB962C8B-B14F-4D97-AF65-F5344CB8AC3E}">
        <p14:creationId xmlns:p14="http://schemas.microsoft.com/office/powerpoint/2010/main" val="2935245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D778D679-FC1B-4B51-9567-22395F37D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814234"/>
              </p:ext>
            </p:extLst>
          </p:nvPr>
        </p:nvGraphicFramePr>
        <p:xfrm>
          <a:off x="195942" y="411750"/>
          <a:ext cx="8752115" cy="43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0423">
                  <a:extLst>
                    <a:ext uri="{9D8B030D-6E8A-4147-A177-3AD203B41FA5}">
                      <a16:colId xmlns:a16="http://schemas.microsoft.com/office/drawing/2014/main" val="350170489"/>
                    </a:ext>
                  </a:extLst>
                </a:gridCol>
                <a:gridCol w="1750423">
                  <a:extLst>
                    <a:ext uri="{9D8B030D-6E8A-4147-A177-3AD203B41FA5}">
                      <a16:colId xmlns:a16="http://schemas.microsoft.com/office/drawing/2014/main" val="2522557110"/>
                    </a:ext>
                  </a:extLst>
                </a:gridCol>
                <a:gridCol w="1750423">
                  <a:extLst>
                    <a:ext uri="{9D8B030D-6E8A-4147-A177-3AD203B41FA5}">
                      <a16:colId xmlns:a16="http://schemas.microsoft.com/office/drawing/2014/main" val="837660459"/>
                    </a:ext>
                  </a:extLst>
                </a:gridCol>
                <a:gridCol w="1750423">
                  <a:extLst>
                    <a:ext uri="{9D8B030D-6E8A-4147-A177-3AD203B41FA5}">
                      <a16:colId xmlns:a16="http://schemas.microsoft.com/office/drawing/2014/main" val="1551296629"/>
                    </a:ext>
                  </a:extLst>
                </a:gridCol>
                <a:gridCol w="1750423">
                  <a:extLst>
                    <a:ext uri="{9D8B030D-6E8A-4147-A177-3AD203B41FA5}">
                      <a16:colId xmlns:a16="http://schemas.microsoft.com/office/drawing/2014/main" val="1593127412"/>
                    </a:ext>
                  </a:extLst>
                </a:gridCol>
              </a:tblGrid>
              <a:tr h="216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+mn-lt"/>
                        </a:rPr>
                        <a:t>打ち合い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ゴリラ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海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0" cap="none" spc="-11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ジェットコースター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リュック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163459"/>
                  </a:ext>
                </a:extLst>
              </a:tr>
              <a:tr h="21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石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おもち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ビーム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ねこ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火山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458883"/>
                  </a:ext>
                </a:extLst>
              </a:tr>
            </a:tbl>
          </a:graphicData>
        </a:graphic>
      </p:graphicFrame>
      <p:pic>
        <p:nvPicPr>
          <p:cNvPr id="11" name="図 10">
            <a:extLst>
              <a:ext uri="{FF2B5EF4-FFF2-40B4-BE49-F238E27FC236}">
                <a16:creationId xmlns:a16="http://schemas.microsoft.com/office/drawing/2014/main" id="{3BDAD607-989A-4A09-A4EC-D486B4AD2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7" y="903514"/>
            <a:ext cx="1549888" cy="157842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A06A324-A398-4C51-A806-D2F7FDE5B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055" y="3037114"/>
            <a:ext cx="1549888" cy="157842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9D75366-013D-4184-A62F-A9EFD173C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133" y="903513"/>
            <a:ext cx="1549887" cy="15784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4483279-B756-4476-845E-52E1EA6490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6980" y="903513"/>
            <a:ext cx="1578430" cy="15784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7C801774-5BFE-40E2-AD19-8CCEAFF166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6244" y="3037114"/>
            <a:ext cx="1570141" cy="15784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1AA0898-8A77-4692-9AC5-80B21369BA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2324" y="903514"/>
            <a:ext cx="1561618" cy="156754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9A5633BD-83C4-4EC6-A087-C5802FA411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714" y="3037114"/>
            <a:ext cx="1585861" cy="157842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3E91E0B9-818F-414D-999A-FD4EA8B30E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2324" y="3029682"/>
            <a:ext cx="1585861" cy="158586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1520D2E6-5951-44C3-AA8E-0C1822963C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9068" y="918846"/>
            <a:ext cx="1585862" cy="157843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FBF5676C-FDAE-4B79-B986-1709AAA7DE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57132" y="3029682"/>
            <a:ext cx="1540623" cy="158586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95297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D778D679-FC1B-4B51-9567-22395F37D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009873"/>
              </p:ext>
            </p:extLst>
          </p:nvPr>
        </p:nvGraphicFramePr>
        <p:xfrm>
          <a:off x="389534" y="267585"/>
          <a:ext cx="8280000" cy="46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0000">
                  <a:extLst>
                    <a:ext uri="{9D8B030D-6E8A-4147-A177-3AD203B41FA5}">
                      <a16:colId xmlns:a16="http://schemas.microsoft.com/office/drawing/2014/main" val="350170489"/>
                    </a:ext>
                  </a:extLst>
                </a:gridCol>
                <a:gridCol w="2070000">
                  <a:extLst>
                    <a:ext uri="{9D8B030D-6E8A-4147-A177-3AD203B41FA5}">
                      <a16:colId xmlns:a16="http://schemas.microsoft.com/office/drawing/2014/main" val="2522557110"/>
                    </a:ext>
                  </a:extLst>
                </a:gridCol>
                <a:gridCol w="2070000">
                  <a:extLst>
                    <a:ext uri="{9D8B030D-6E8A-4147-A177-3AD203B41FA5}">
                      <a16:colId xmlns:a16="http://schemas.microsoft.com/office/drawing/2014/main" val="1551296629"/>
                    </a:ext>
                  </a:extLst>
                </a:gridCol>
                <a:gridCol w="2070000">
                  <a:extLst>
                    <a:ext uri="{9D8B030D-6E8A-4147-A177-3AD203B41FA5}">
                      <a16:colId xmlns:a16="http://schemas.microsoft.com/office/drawing/2014/main" val="1593127412"/>
                    </a:ext>
                  </a:extLst>
                </a:gridCol>
              </a:tblGrid>
              <a:tr h="23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+mn-lt"/>
                        </a:rPr>
                        <a:t>ロボット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雨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へび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風船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163459"/>
                  </a:ext>
                </a:extLst>
              </a:tr>
              <a:tr h="23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台風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犬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さる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ソフトクリーム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458883"/>
                  </a:ext>
                </a:extLst>
              </a:tr>
            </a:tbl>
          </a:graphicData>
        </a:graphic>
      </p:graphicFrame>
      <p:pic>
        <p:nvPicPr>
          <p:cNvPr id="8" name="図 7">
            <a:extLst>
              <a:ext uri="{FF2B5EF4-FFF2-40B4-BE49-F238E27FC236}">
                <a16:creationId xmlns:a16="http://schemas.microsoft.com/office/drawing/2014/main" id="{0F30ED70-FE41-4A34-AAC4-FFFC72214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112" y="641185"/>
            <a:ext cx="1856311" cy="18944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AFAA66A-0F6E-4094-B17C-798536C01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04" y="2949146"/>
            <a:ext cx="1926687" cy="192676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87BA075-FB11-494B-ACB7-2150D536C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522" y="2949146"/>
            <a:ext cx="1886918" cy="192676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9A009EFD-BCCA-4485-A394-0172F45044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805" y="646670"/>
            <a:ext cx="1920589" cy="18889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8A34BB3E-26AC-463B-826E-D00AA0E25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2032" y="641186"/>
            <a:ext cx="1855268" cy="18944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EA47C642-A388-4362-8DDE-355D269D9C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6505" y="2949030"/>
            <a:ext cx="1875918" cy="19268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C5F36A4F-9A22-4020-82FC-51E195360A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0539" y="2954980"/>
            <a:ext cx="1920935" cy="19209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79733EC-509A-47E1-A988-A8783F9CE6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0539" y="646669"/>
            <a:ext cx="1920935" cy="188896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43658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0000"/>
          </a:schemeClr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bc6de3f4f7_0_4"/>
          <p:cNvSpPr txBox="1"/>
          <p:nvPr/>
        </p:nvSpPr>
        <p:spPr>
          <a:xfrm>
            <a:off x="125975" y="265125"/>
            <a:ext cx="8865600" cy="46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～題材案①～</a:t>
            </a:r>
            <a:endParaRPr lang="en-US" altLang="ja" sz="2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（</a:t>
            </a:r>
            <a:r>
              <a:rPr lang="ja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大変な生き物）（大変な事象）（大変な動き）</a:t>
            </a:r>
            <a:endParaRPr sz="2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・ライオン　　　・火山　　　　・食べられる</a:t>
            </a:r>
            <a:endParaRPr sz="2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・サメ　　　　　・台風　　　　・おそわれる</a:t>
            </a:r>
            <a:endParaRPr sz="2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・へび　　　　　・宇宙　　　　・けんかする</a:t>
            </a:r>
            <a:endParaRPr sz="2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・ありの大群　　・強風　　　　・まきこまれる</a:t>
            </a:r>
            <a:endParaRPr sz="2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・魚の大群　　　・落とし穴　　・追いかけられる</a:t>
            </a:r>
            <a:endParaRPr sz="2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・毛虫の大群　　・ありじごく　・すいこまれる</a:t>
            </a:r>
            <a:endParaRPr sz="2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・はちの大群　　・動物の体内　・くずれる</a:t>
            </a:r>
            <a:endParaRPr sz="2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0000"/>
          </a:schemeClr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bc6de3f4f7_0_0"/>
          <p:cNvSpPr txBox="1"/>
          <p:nvPr/>
        </p:nvSpPr>
        <p:spPr>
          <a:xfrm>
            <a:off x="278375" y="265125"/>
            <a:ext cx="8643300" cy="46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〜題材案</a:t>
            </a:r>
            <a:r>
              <a:rPr lang="ja-JP" alt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②</a:t>
            </a:r>
            <a:r>
              <a:rPr lang="ja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〜</a:t>
            </a:r>
            <a:endParaRPr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「大変だ！『洗濯機に入れられた』」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「大変だ！『◯◯に食べられた』」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「大変だ！『◯◯に生まれ変わった』」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「大変だ！『◯◯が崩れてきた』」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「大変だ！『◯◯に追いかけられた』」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「大変だ！『酸素がなくなってきた』」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「大変だ！『ブラックホールにすいこまれた』」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「大変だ！『急に無重力になった』」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「大変だ！『隕石が落ちてきた』」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「大変だ！『火山がふんかした』」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「大変だ！『台風にまきこまれた』」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9DC646-7DBC-4738-88B1-2DE91C3C8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0" y="657489"/>
            <a:ext cx="8520600" cy="1171311"/>
          </a:xfrm>
        </p:spPr>
        <p:txBody>
          <a:bodyPr/>
          <a:lstStyle/>
          <a:p>
            <a:r>
              <a:rPr kumimoji="1" lang="ja-JP" altLang="en-US" dirty="0"/>
              <a:t>動き集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6EEA0D83-922D-4594-8344-B2FD50D8C825}"/>
              </a:ext>
            </a:extLst>
          </p:cNvPr>
          <p:cNvSpPr txBox="1">
            <a:spLocks/>
          </p:cNvSpPr>
          <p:nvPr/>
        </p:nvSpPr>
        <p:spPr>
          <a:xfrm>
            <a:off x="398785" y="3777342"/>
            <a:ext cx="8520600" cy="500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ja-JP" altLang="en-US" sz="2000" dirty="0"/>
              <a:t>動画の掲載はカットしております。ご了承ください。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85157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20000"/>
          </a:schemeClr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28d56cb19_1_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r>
              <a:rPr lang="ja-JP" dirty="0"/>
              <a:t>動きのポイント【４つのくずし】</a:t>
            </a:r>
            <a:endParaRPr dirty="0"/>
          </a:p>
        </p:txBody>
      </p:sp>
      <p:sp>
        <p:nvSpPr>
          <p:cNvPr id="88" name="Google Shape;88;g2b28d56cb19_1_3"/>
          <p:cNvSpPr txBox="1"/>
          <p:nvPr/>
        </p:nvSpPr>
        <p:spPr>
          <a:xfrm>
            <a:off x="688050" y="1381013"/>
            <a:ext cx="7792650" cy="1187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rmAutofit lnSpcReduction="10000"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ja-JP" altLang="en-US" sz="2025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〇体のくずし</a:t>
            </a:r>
            <a:endParaRPr sz="2025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ja-JP" alt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・大げさに動こう（指の先、つめの先まで）</a:t>
            </a:r>
            <a:endParaRPr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ja-JP" alt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・おへそ，かみの毛まで動かそう</a:t>
            </a:r>
            <a:endParaRPr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000"/>
            </a:pPr>
            <a:r>
              <a:rPr lang="ja-JP" alt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・ねじる　　・回る　　　・とぶ　　　・ねころぶ　　・オフバランス</a:t>
            </a:r>
            <a:endParaRPr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9" name="Google Shape;89;g2b28d56cb19_1_3"/>
          <p:cNvSpPr txBox="1"/>
          <p:nvPr/>
        </p:nvSpPr>
        <p:spPr>
          <a:xfrm>
            <a:off x="688050" y="3021075"/>
            <a:ext cx="7792650" cy="13180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ja-JP" altLang="en-US" sz="2025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〇リズムのくずし</a:t>
            </a:r>
            <a:endParaRPr sz="2025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ja-JP" alt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・おもしろい動きをくり返す　・急に力を入れる　・急に力をぬく</a:t>
            </a:r>
            <a:endParaRPr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000"/>
            </a:pPr>
            <a:r>
              <a:rPr lang="ja-JP" alt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・すばやく　　・ゆっくり　　・急に止まる　　　・自分の好きな速さで</a:t>
            </a:r>
            <a:endParaRPr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000"/>
            </a:pPr>
            <a:r>
              <a:rPr lang="ja-JP" alt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・みんないっしょに　　　　　・だんだんと　　　・スローモーション</a:t>
            </a:r>
            <a:endParaRPr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20000"/>
          </a:schemeClr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bebdaf2f0e_0_8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r>
              <a:rPr lang="ja-JP"/>
              <a:t>動きのポイント【くずし】</a:t>
            </a:r>
            <a:endParaRPr/>
          </a:p>
        </p:txBody>
      </p:sp>
      <p:sp>
        <p:nvSpPr>
          <p:cNvPr id="95" name="Google Shape;95;g2bebdaf2f0e_0_84"/>
          <p:cNvSpPr txBox="1">
            <a:spLocks noGrp="1"/>
          </p:cNvSpPr>
          <p:nvPr>
            <p:ph type="body" idx="4294967295"/>
          </p:nvPr>
        </p:nvSpPr>
        <p:spPr>
          <a:xfrm>
            <a:off x="688856" y="1328156"/>
            <a:ext cx="7594425" cy="1458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lnSpc>
                <a:spcPct val="90000"/>
              </a:lnSpc>
              <a:buClr>
                <a:schemeClr val="dk1"/>
              </a:buClr>
              <a:buSzPts val="2000"/>
              <a:buNone/>
            </a:pPr>
            <a:r>
              <a:rPr lang="ja-JP" altLang="en-US" sz="2025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〇空間のくずし</a:t>
            </a:r>
            <a:endParaRPr sz="2025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000"/>
              <a:buNone/>
            </a:pPr>
            <a:r>
              <a: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・おどる方向を変える　　・人のいないところへ動く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000"/>
              <a:buNone/>
            </a:pPr>
            <a:r>
              <a: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・自分の場所を変える　　・かたまりからはなれて動く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000"/>
              <a:buNone/>
            </a:pPr>
            <a:r>
              <a: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・上下左右前後に動く　　・曲線で動く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6" name="Google Shape;96;g2bebdaf2f0e_0_84"/>
          <p:cNvSpPr txBox="1"/>
          <p:nvPr/>
        </p:nvSpPr>
        <p:spPr>
          <a:xfrm>
            <a:off x="688856" y="3189656"/>
            <a:ext cx="7594425" cy="11425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ja-JP" altLang="en-US" sz="2025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〇人間関係のくずし</a:t>
            </a:r>
            <a:endParaRPr sz="2025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000"/>
            </a:pPr>
            <a:r>
              <a:rPr lang="ja-JP" alt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・はなれたりくっついたり　　・まねしたり反対の動きをしたり</a:t>
            </a:r>
            <a:endParaRPr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000"/>
            </a:pPr>
            <a:r>
              <a:rPr lang="ja-JP" alt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・くぐりぬける　　　　　　　・からまる</a:t>
            </a:r>
            <a:endParaRPr sz="2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764</Words>
  <Application>Microsoft Office PowerPoint</Application>
  <PresentationFormat>画面に合わせる (16:9)</PresentationFormat>
  <Paragraphs>105</Paragraphs>
  <Slides>14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6" baseType="lpstr">
      <vt:lpstr>Arial</vt:lpstr>
      <vt:lpstr>Simple Light</vt:lpstr>
      <vt:lpstr>表現学習フォルダ</vt:lpstr>
      <vt:lpstr>題材集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動き集</vt:lpstr>
      <vt:lpstr>動きのポイント【４つのくずし】</vt:lpstr>
      <vt:lpstr>動きのポイント【くずし】</vt:lpstr>
      <vt:lpstr>言葉集</vt:lpstr>
      <vt:lpstr>～動きの説明に使える言葉集①～</vt:lpstr>
      <vt:lpstr>～動きの説明に使える言葉集②～</vt:lpstr>
      <vt:lpstr>～オノマトペ言葉集（説明にも表現の中にも取り入れられるよ）～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～動きの説明に使える言葉集①～</dc:title>
  <dc:creator>快活CLUB</dc:creator>
  <cp:lastModifiedBy>茶谷 眞由子</cp:lastModifiedBy>
  <cp:revision>16</cp:revision>
  <cp:lastPrinted>2025-02-04T02:07:41Z</cp:lastPrinted>
  <dcterms:modified xsi:type="dcterms:W3CDTF">2025-02-04T02:09:21Z</dcterms:modified>
</cp:coreProperties>
</file>