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4" r:id="rId6"/>
    <p:sldId id="260" r:id="rId7"/>
    <p:sldId id="261" r:id="rId8"/>
    <p:sldId id="265" r:id="rId9"/>
    <p:sldId id="262" r:id="rId10"/>
    <p:sldId id="263" r:id="rId11"/>
  </p:sldIdLst>
  <p:sldSz cx="12192000" cy="6858000"/>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F8"/>
    <a:srgbClr val="FDE7FB"/>
    <a:srgbClr val="960E8C"/>
    <a:srgbClr val="003E1C"/>
    <a:srgbClr val="EC34DF"/>
    <a:srgbClr val="FFFFAF"/>
    <a:srgbClr val="DAA600"/>
    <a:srgbClr val="3C0638"/>
    <a:srgbClr val="ABFFAD"/>
    <a:srgbClr val="5EF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810" autoAdjust="0"/>
  </p:normalViewPr>
  <p:slideViewPr>
    <p:cSldViewPr snapToGrid="0">
      <p:cViewPr varScale="1">
        <p:scale>
          <a:sx n="56" d="100"/>
          <a:sy n="56" d="100"/>
        </p:scale>
        <p:origin x="12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0C9444E0-B22C-45F1-B837-744B659AB567}"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ja-JP" altLang="en-US"/>
          </a:p>
        </p:txBody>
      </p:sp>
      <p:sp>
        <p:nvSpPr>
          <p:cNvPr id="5" name="ノート プレースホルダー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0BCF3DD1-EE5F-4BD6-89AD-B3DB0239D5E7}" type="slidenum">
              <a:rPr kumimoji="1" lang="ja-JP" altLang="en-US" smtClean="0"/>
              <a:t>‹#›</a:t>
            </a:fld>
            <a:endParaRPr kumimoji="1" lang="ja-JP" altLang="en-US"/>
          </a:p>
        </p:txBody>
      </p:sp>
    </p:spTree>
    <p:extLst>
      <p:ext uri="{BB962C8B-B14F-4D97-AF65-F5344CB8AC3E}">
        <p14:creationId xmlns:p14="http://schemas.microsoft.com/office/powerpoint/2010/main" val="2553961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「執行部から。執行部、お願いします。」「はい！」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a:t>
            </a:fld>
            <a:endParaRPr kumimoji="1" lang="ja-JP" altLang="en-US"/>
          </a:p>
        </p:txBody>
      </p:sp>
    </p:spTree>
    <p:extLst>
      <p:ext uri="{BB962C8B-B14F-4D97-AF65-F5344CB8AC3E}">
        <p14:creationId xmlns:p14="http://schemas.microsoft.com/office/powerpoint/2010/main" val="240405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次はひたすらじゃんけんではありませんが、次も積極的に活動に参加してくれると嬉しいです。ありがとうございました。これで今日の絆パワーアップタイムを終わります。（礼）</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10</a:t>
            </a:fld>
            <a:endParaRPr kumimoji="1" lang="ja-JP" altLang="en-US"/>
          </a:p>
        </p:txBody>
      </p:sp>
    </p:spTree>
    <p:extLst>
      <p:ext uri="{BB962C8B-B14F-4D97-AF65-F5344CB8AC3E}">
        <p14:creationId xmlns:p14="http://schemas.microsoft.com/office/powerpoint/2010/main" val="68889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「生徒会執行部の〇〇です。今年度、生徒会活動の１つとして、☆</a:t>
            </a:r>
            <a:r>
              <a:rPr kumimoji="1" lang="en-US" altLang="ja-JP" dirty="0"/>
              <a:t>『</a:t>
            </a:r>
            <a:r>
              <a:rPr kumimoji="1" lang="ja-JP" altLang="en-US" dirty="0"/>
              <a:t>絆パワーアップタイム</a:t>
            </a:r>
            <a:r>
              <a:rPr kumimoji="1" lang="en-US" altLang="ja-JP" dirty="0"/>
              <a:t>』『</a:t>
            </a:r>
            <a:r>
              <a:rPr kumimoji="1" lang="ja-JP" altLang="en-US" dirty="0"/>
              <a:t>学校パワーアップタイム</a:t>
            </a:r>
            <a:r>
              <a:rPr kumimoji="1" lang="en-US" altLang="ja-JP" dirty="0"/>
              <a:t>』</a:t>
            </a:r>
            <a:r>
              <a:rPr kumimoji="1" lang="ja-JP" altLang="en-US" dirty="0"/>
              <a:t>（名前募集）の活動を継続して行っていきたいと思います。」</a:t>
            </a:r>
          </a:p>
          <a:p>
            <a:r>
              <a:rPr kumimoji="1" lang="ja-JP" altLang="en-US" dirty="0"/>
              <a:t>「この活動は、異学年で交流する活動を行うことで、「人とつながる安心感を高める」こと。</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2</a:t>
            </a:fld>
            <a:endParaRPr kumimoji="1" lang="ja-JP" altLang="en-US"/>
          </a:p>
        </p:txBody>
      </p:sp>
    </p:spTree>
    <p:extLst>
      <p:ext uri="{BB962C8B-B14F-4D97-AF65-F5344CB8AC3E}">
        <p14:creationId xmlns:p14="http://schemas.microsoft.com/office/powerpoint/2010/main" val="400993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それによって、聞き方・話し方が向上する、さらに、準備をしたり、意見を出したり、自分たちで活動を進めたりすることによって、周りの役に立っている感覚を得るなど、いろいろな良い効果が出ることをねらいとして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3</a:t>
            </a:fld>
            <a:endParaRPr kumimoji="1" lang="ja-JP" altLang="en-US"/>
          </a:p>
        </p:txBody>
      </p:sp>
    </p:spTree>
    <p:extLst>
      <p:ext uri="{BB962C8B-B14F-4D97-AF65-F5344CB8AC3E}">
        <p14:creationId xmlns:p14="http://schemas.microsoft.com/office/powerpoint/2010/main" val="2033886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主な活動内容は、１年生から３年生までが混ざった小さいグループを作ること。そのグループで、簡単なゲームを行ったり、全校で１つのテーマを設定し、そのテーマについての意見交換をするなどの活動を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4</a:t>
            </a:fld>
            <a:endParaRPr kumimoji="1" lang="ja-JP" altLang="en-US"/>
          </a:p>
        </p:txBody>
      </p:sp>
    </p:spTree>
    <p:extLst>
      <p:ext uri="{BB962C8B-B14F-4D97-AF65-F5344CB8AC3E}">
        <p14:creationId xmlns:p14="http://schemas.microsoft.com/office/powerpoint/2010/main" val="154713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始める前にお願いが３つあります。１つ目、☆全校生徒が一斉に動くので、うるさくなってしまうと指示が通りません。なので、執行部やリーダー役の人から指示がある時は、しゃべらず、静かに聞いて下さい。</a:t>
            </a:r>
            <a:endParaRPr kumimoji="1" lang="en-US" altLang="ja-JP" dirty="0"/>
          </a:p>
          <a:p>
            <a:r>
              <a:rPr kumimoji="1" lang="ja-JP" altLang="en-US" dirty="0"/>
              <a:t>２つ目、☆いろいろな考えを聞ける場にしたいと思いますが、他の人が嫌な思いをするような発言はせず、前向きな励ます発言をお願いします。</a:t>
            </a:r>
            <a:endParaRPr kumimoji="1" lang="en-US" altLang="ja-JP" dirty="0"/>
          </a:p>
          <a:p>
            <a:r>
              <a:rPr kumimoji="1" lang="ja-JP" altLang="en-US" dirty="0"/>
              <a:t>３つ目、☆活動中にいろいろな部分で困ることが出てくると思います。組に入れない、どう進めたらよいか分からない、物が足りないなど、困った時は遠慮せずに私たち執行部や誰にでも良いので相談して下さい。</a:t>
            </a:r>
            <a:endParaRPr kumimoji="1" lang="en-US" altLang="ja-JP" dirty="0"/>
          </a:p>
          <a:p>
            <a:r>
              <a:rPr kumimoji="1" lang="ja-JP" altLang="en-US" dirty="0"/>
              <a:t>これらの約束事を守って、楽しい活動にしたいと思うので、よろしくお願いします。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5</a:t>
            </a:fld>
            <a:endParaRPr kumimoji="1" lang="ja-JP" altLang="en-US"/>
          </a:p>
        </p:txBody>
      </p:sp>
    </p:spTree>
    <p:extLst>
      <p:ext uri="{BB962C8B-B14F-4D97-AF65-F5344CB8AC3E}">
        <p14:creationId xmlns:p14="http://schemas.microsoft.com/office/powerpoint/2010/main" val="24411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「では、さっそく、全校でできる簡単なゲームをしていきましょう！」☆</a:t>
            </a:r>
          </a:p>
          <a:p>
            <a:r>
              <a:rPr kumimoji="1" lang="ja-JP" altLang="en-US" dirty="0"/>
              <a:t>「今日はひたすらじゃんけんを行います。（拍手）」</a:t>
            </a:r>
          </a:p>
          <a:p>
            <a:endParaRPr kumimoji="1" lang="ja-JP" altLang="en-US" dirty="0"/>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6</a:t>
            </a:fld>
            <a:endParaRPr kumimoji="1" lang="ja-JP" altLang="en-US"/>
          </a:p>
        </p:txBody>
      </p:sp>
    </p:spTree>
    <p:extLst>
      <p:ext uri="{BB962C8B-B14F-4D97-AF65-F5344CB8AC3E}">
        <p14:creationId xmlns:p14="http://schemas.microsoft.com/office/powerpoint/2010/main" val="77756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「ルールは、私が</a:t>
            </a:r>
            <a:r>
              <a:rPr kumimoji="1" lang="en-US" altLang="ja-JP" dirty="0"/>
              <a:t>『</a:t>
            </a:r>
            <a:r>
              <a:rPr kumimoji="1" lang="ja-JP" altLang="en-US" dirty="0"/>
              <a:t>よ～い、スタート！</a:t>
            </a:r>
            <a:r>
              <a:rPr kumimoji="1" lang="en-US" altLang="ja-JP" dirty="0"/>
              <a:t>』</a:t>
            </a:r>
            <a:r>
              <a:rPr kumimoji="1" lang="ja-JP" altLang="en-US" dirty="0"/>
              <a:t>と言ったら、一中生と</a:t>
            </a:r>
            <a:r>
              <a:rPr kumimoji="1" lang="en-US" altLang="ja-JP" dirty="0"/>
              <a:t>1</a:t>
            </a:r>
            <a:r>
              <a:rPr kumimoji="1" lang="ja-JP" altLang="en-US" dirty="0"/>
              <a:t>対</a:t>
            </a:r>
            <a:r>
              <a:rPr kumimoji="1" lang="en-US" altLang="ja-JP" dirty="0"/>
              <a:t>1</a:t>
            </a:r>
            <a:r>
              <a:rPr kumimoji="1" lang="ja-JP" altLang="en-US" dirty="0"/>
              <a:t>でじゃんけんをしてください。１分間で、何人とじゃんけんできるかを数えます。今回は勝った回数ではなく、じゃんけんをした人数を数えてください。」</a:t>
            </a:r>
          </a:p>
          <a:p>
            <a:r>
              <a:rPr kumimoji="1" lang="ja-JP" altLang="en-US" dirty="0"/>
              <a:t>「まずは１人目は、隣同士でジャンケンをします。そのあとは体育館内を自由に歩き回って、あいている人を見つけ、ジャンケンをしてください。」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7</a:t>
            </a:fld>
            <a:endParaRPr kumimoji="1" lang="ja-JP" altLang="en-US"/>
          </a:p>
        </p:txBody>
      </p:sp>
    </p:spTree>
    <p:extLst>
      <p:ext uri="{BB962C8B-B14F-4D97-AF65-F5344CB8AC3E}">
        <p14:creationId xmlns:p14="http://schemas.microsoft.com/office/powerpoint/2010/main" val="4243289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「ひたすらじゃんけんの約束を言います。☆まずは、ペアが決まったら最初に</a:t>
            </a:r>
            <a:r>
              <a:rPr kumimoji="1" lang="en-US" altLang="ja-JP" dirty="0"/>
              <a:t>『</a:t>
            </a:r>
            <a:r>
              <a:rPr kumimoji="1" lang="ja-JP" altLang="en-US" dirty="0"/>
              <a:t>お願いします</a:t>
            </a:r>
            <a:r>
              <a:rPr kumimoji="1" lang="en-US" altLang="ja-JP" dirty="0"/>
              <a:t>』</a:t>
            </a:r>
            <a:r>
              <a:rPr kumimoji="1" lang="ja-JP" altLang="en-US" dirty="0"/>
              <a:t>、終わったら</a:t>
            </a:r>
            <a:r>
              <a:rPr kumimoji="1" lang="en-US" altLang="ja-JP" dirty="0"/>
              <a:t>『</a:t>
            </a:r>
            <a:r>
              <a:rPr kumimoji="1" lang="ja-JP" altLang="en-US" dirty="0"/>
              <a:t>ありがとうございました</a:t>
            </a:r>
            <a:r>
              <a:rPr kumimoji="1" lang="en-US" altLang="ja-JP" dirty="0"/>
              <a:t>』</a:t>
            </a:r>
            <a:r>
              <a:rPr kumimoji="1" lang="ja-JP" altLang="en-US" dirty="0"/>
              <a:t>と言ってください。じゃんけんの相手は、他学年の人とするようにしてください。また、今回は勝ち負けの数ではないのですが、負け続けても泣いたり、ケンカをしたりしないようにしてください。２，３年生の皆さんは、１年生がじゃんけんのペアがいなくて悲しい思いをすることがないように、積極的に声をかけてあげてください。よろしいですか？」</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8</a:t>
            </a:fld>
            <a:endParaRPr kumimoji="1" lang="ja-JP" altLang="en-US"/>
          </a:p>
        </p:txBody>
      </p:sp>
    </p:spTree>
    <p:extLst>
      <p:ext uri="{BB962C8B-B14F-4D97-AF65-F5344CB8AC3E}">
        <p14:creationId xmlns:p14="http://schemas.microsoft.com/office/powerpoint/2010/main" val="351753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「では、全員起立して下さい。まずは、隣同士です。ペアができていない人はいますか？（いなければ）では、</a:t>
            </a:r>
            <a:r>
              <a:rPr kumimoji="1" lang="en-US" altLang="ja-JP" dirty="0"/>
              <a:t>『</a:t>
            </a:r>
            <a:r>
              <a:rPr kumimoji="1" lang="ja-JP" altLang="en-US" dirty="0"/>
              <a:t>ひたすらじゃんけん</a:t>
            </a:r>
            <a:r>
              <a:rPr kumimoji="1" lang="en-US" altLang="ja-JP" dirty="0"/>
              <a:t>』</a:t>
            </a:r>
            <a:r>
              <a:rPr kumimoji="1" lang="ja-JP" altLang="en-US" dirty="0"/>
              <a:t>１分間チャレンジ。よ～い、スタート！☆」</a:t>
            </a:r>
          </a:p>
          <a:p>
            <a:r>
              <a:rPr kumimoji="1" lang="ja-JP" altLang="en-US" dirty="0"/>
              <a:t>　（実践）</a:t>
            </a:r>
          </a:p>
          <a:p>
            <a:r>
              <a:rPr kumimoji="1" lang="ja-JP" altLang="en-US" dirty="0"/>
              <a:t>「☆時間になりました。では、今のペアの人とあいさつをしてから、自分のところに戻ってください。」</a:t>
            </a:r>
            <a:endParaRPr kumimoji="1" lang="en-US" altLang="ja-JP" dirty="0"/>
          </a:p>
          <a:p>
            <a:r>
              <a:rPr kumimoji="1" lang="ja-JP" altLang="en-US" dirty="0"/>
              <a:t>「ありがとうございました。いろいろな人とじゃんけんで交流できましたか？５回以上できた人？（挙手）１０回以上の人？（挙手）１５回以上の人</a:t>
            </a:r>
            <a:r>
              <a:rPr kumimoji="1" lang="en-US" altLang="ja-JP" dirty="0"/>
              <a:t>…</a:t>
            </a:r>
            <a:r>
              <a:rPr kumimoji="1" lang="ja-JP" altLang="en-US" dirty="0"/>
              <a:t>（適当なところで１回刻みずつ聞き、１番多かった人に拍手をする）。たくさん動いてくれて、ありがとうございます。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9</a:t>
            </a:fld>
            <a:endParaRPr kumimoji="1" lang="ja-JP" altLang="en-US"/>
          </a:p>
        </p:txBody>
      </p:sp>
    </p:spTree>
    <p:extLst>
      <p:ext uri="{BB962C8B-B14F-4D97-AF65-F5344CB8AC3E}">
        <p14:creationId xmlns:p14="http://schemas.microsoft.com/office/powerpoint/2010/main" val="28569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BDEDE51-3139-492E-BEF9-24A958620ABE}"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lvl1pPr>
          </a:lstStyle>
          <a:p>
            <a:fld id="{ADA97D1A-1B80-482D-A443-D1DE46BFE97E}" type="slidenum">
              <a:rPr kumimoji="1" lang="ja-JP" altLang="en-US" smtClean="0"/>
              <a:pPr/>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995A5-B935-497D-BDA3-87144E2CC5F3}"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32531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E207C4-3AB1-4BF2-A64B-0C8E82999BC2}"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4053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978799-047D-4993-934D-AFCE3ACCE1F9}"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399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D71253-E82E-41DE-82C8-90AA999E15E8}"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8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1B8B8B-91CF-45BE-AF9B-C9ED505085B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23235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359E7C-82FA-4251-B7E9-DC7C6D8D9E21}"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5788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31A357-2DE9-41FF-B785-9428174DD6F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87231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F23B94-4B73-4F83-9242-B61312C5F46D}"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56766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EB0568-AEC7-4E11-8973-54A0C4144847}" type="datetime1">
              <a:rPr kumimoji="1" lang="ja-JP" altLang="en-US" smtClean="0"/>
              <a:t>2025/2/26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9010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38D619-0135-4AE5-A556-95CC60107AD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79704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sp>
        <p:nvSpPr>
          <p:cNvPr id="7" name="Rectangle 6"/>
          <p:cNvSpPr/>
          <p:nvPr/>
        </p:nvSpPr>
        <p:spPr>
          <a:xfrm>
            <a:off x="1" y="6459784"/>
            <a:ext cx="12192000" cy="398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41899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601668"/>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97280" y="973869"/>
            <a:ext cx="10058400" cy="532735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8710CA-7636-492D-B1BD-6B348807140C}" type="datetime1">
              <a:rPr kumimoji="1" lang="ja-JP" altLang="en-US" smtClean="0"/>
              <a:t>2025/2/26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bwMode="white">
          <a:xfrm>
            <a:off x="9900458" y="6459785"/>
            <a:ext cx="1312025" cy="365125"/>
          </a:xfrm>
          <a:prstGeom prst="rect">
            <a:avLst/>
          </a:prstGeom>
        </p:spPr>
        <p:txBody>
          <a:bodyPr vert="horz" lIns="91440" tIns="45720" rIns="91440" bIns="45720" rtlCol="0" anchor="ctr"/>
          <a:lstStyle>
            <a:lvl1pPr algn="r">
              <a:defRPr sz="2400">
                <a:solidFill>
                  <a:srgbClr val="FFFFFF"/>
                </a:solidFill>
              </a:defRPr>
            </a:lvl1pPr>
          </a:lstStyle>
          <a:p>
            <a:fld id="{ADA97D1A-1B80-482D-A443-D1DE46BFE97E}" type="slidenum">
              <a:rPr kumimoji="1" lang="ja-JP" altLang="en-US" smtClean="0"/>
              <a:pPr/>
              <a:t>‹#›</a:t>
            </a:fld>
            <a:endParaRPr kumimoji="1" lang="ja-JP" altLang="en-US" dirty="0"/>
          </a:p>
        </p:txBody>
      </p:sp>
      <p:cxnSp>
        <p:nvCxnSpPr>
          <p:cNvPr id="10" name="Straight Connector 9"/>
          <p:cNvCxnSpPr/>
          <p:nvPr/>
        </p:nvCxnSpPr>
        <p:spPr>
          <a:xfrm>
            <a:off x="1112520" y="91488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6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5C8F0-54B1-4BB9-9C21-D80C3509FC68}"/>
              </a:ext>
            </a:extLst>
          </p:cNvPr>
          <p:cNvSpPr>
            <a:spLocks noGrp="1"/>
          </p:cNvSpPr>
          <p:nvPr>
            <p:ph type="ctrTitle"/>
          </p:nvPr>
        </p:nvSpPr>
        <p:spPr>
          <a:xfrm>
            <a:off x="1097280" y="758952"/>
            <a:ext cx="10058400" cy="3229952"/>
          </a:xfrm>
        </p:spPr>
        <p:txBody>
          <a:bodyPr>
            <a:noAutofit/>
          </a:bodyPr>
          <a:lstStyle/>
          <a:p>
            <a:r>
              <a:rPr kumimoji="1" lang="ja-JP" altLang="en-US" sz="4400" dirty="0"/>
              <a:t>令和○年度</a:t>
            </a:r>
            <a:br>
              <a:rPr kumimoji="1" lang="en-US" altLang="ja-JP" sz="5400" dirty="0"/>
            </a:br>
            <a:r>
              <a:rPr kumimoji="1" lang="ja-JP" altLang="en-US" sz="5400" dirty="0"/>
              <a:t>　</a:t>
            </a:r>
            <a:r>
              <a:rPr lang="ja-JP" altLang="en-US" sz="6000" dirty="0"/>
              <a:t>〇〇</a:t>
            </a:r>
            <a:r>
              <a:rPr kumimoji="1" lang="ja-JP" altLang="en-US" sz="6000" dirty="0"/>
              <a:t>立〇〇学校</a:t>
            </a:r>
            <a:br>
              <a:rPr kumimoji="1" lang="en-US" altLang="ja-JP" sz="5400" dirty="0"/>
            </a:br>
            <a:r>
              <a:rPr lang="ja-JP" altLang="en-US" sz="4000" dirty="0">
                <a:solidFill>
                  <a:srgbClr val="00B050"/>
                </a:solidFill>
              </a:rPr>
              <a:t>～絆パワーアップタイム①（名称募集）～</a:t>
            </a:r>
            <a:endParaRPr kumimoji="1" lang="ja-JP" altLang="en-US" sz="4400" dirty="0">
              <a:solidFill>
                <a:srgbClr val="00B050"/>
              </a:solidFill>
            </a:endParaRPr>
          </a:p>
        </p:txBody>
      </p:sp>
      <p:sp>
        <p:nvSpPr>
          <p:cNvPr id="3" name="字幕 2">
            <a:extLst>
              <a:ext uri="{FF2B5EF4-FFF2-40B4-BE49-F238E27FC236}">
                <a16:creationId xmlns:a16="http://schemas.microsoft.com/office/drawing/2014/main" id="{60A394D7-9B32-4561-9C31-483F0C2574F3}"/>
              </a:ext>
            </a:extLst>
          </p:cNvPr>
          <p:cNvSpPr>
            <a:spLocks noGrp="1"/>
          </p:cNvSpPr>
          <p:nvPr>
            <p:ph type="subTitle" idx="1"/>
          </p:nvPr>
        </p:nvSpPr>
        <p:spPr/>
        <p:txBody>
          <a:bodyPr>
            <a:normAutofit/>
          </a:bodyPr>
          <a:lstStyle/>
          <a:p>
            <a:pPr algn="r"/>
            <a:r>
              <a:rPr kumimoji="1" lang="ja-JP" altLang="en-US" sz="3200" dirty="0">
                <a:solidFill>
                  <a:schemeClr val="tx1"/>
                </a:solidFill>
              </a:rPr>
              <a:t>担当：生徒会執行部</a:t>
            </a:r>
          </a:p>
        </p:txBody>
      </p:sp>
      <p:sp>
        <p:nvSpPr>
          <p:cNvPr id="4" name="スライド番号プレースホルダー 3">
            <a:extLst>
              <a:ext uri="{FF2B5EF4-FFF2-40B4-BE49-F238E27FC236}">
                <a16:creationId xmlns:a16="http://schemas.microsoft.com/office/drawing/2014/main" id="{1F71C63F-E028-4598-80F9-1ABAD3F577B8}"/>
              </a:ext>
            </a:extLst>
          </p:cNvPr>
          <p:cNvSpPr>
            <a:spLocks noGrp="1"/>
          </p:cNvSpPr>
          <p:nvPr>
            <p:ph type="sldNum" sz="quarter" idx="12"/>
          </p:nvPr>
        </p:nvSpPr>
        <p:spPr/>
        <p:txBody>
          <a:bodyPr/>
          <a:lstStyle/>
          <a:p>
            <a:fld id="{ADA97D1A-1B80-482D-A443-D1DE46BFE97E}" type="slidenum">
              <a:rPr kumimoji="1" lang="ja-JP" altLang="en-US" smtClean="0"/>
              <a:t>1</a:t>
            </a:fld>
            <a:endParaRPr kumimoji="1" lang="ja-JP" altLang="en-US"/>
          </a:p>
        </p:txBody>
      </p:sp>
      <p:sp>
        <p:nvSpPr>
          <p:cNvPr id="8" name="テキスト ボックス 7">
            <a:extLst>
              <a:ext uri="{FF2B5EF4-FFF2-40B4-BE49-F238E27FC236}">
                <a16:creationId xmlns:a16="http://schemas.microsoft.com/office/drawing/2014/main" id="{7328403C-FA46-48BD-9EC0-35DA17F8AE13}"/>
              </a:ext>
            </a:extLst>
          </p:cNvPr>
          <p:cNvSpPr txBox="1"/>
          <p:nvPr/>
        </p:nvSpPr>
        <p:spPr>
          <a:xfrm>
            <a:off x="1097280" y="462866"/>
            <a:ext cx="6096000" cy="461665"/>
          </a:xfrm>
          <a:prstGeom prst="rect">
            <a:avLst/>
          </a:prstGeom>
          <a:noFill/>
        </p:spPr>
        <p:txBody>
          <a:bodyPr wrap="square">
            <a:spAutoFit/>
          </a:bodyPr>
          <a:lstStyle/>
          <a:p>
            <a:r>
              <a:rPr lang="ja-JP" altLang="en-US" sz="2400" dirty="0">
                <a:latin typeface="UD デジタル 教科書体 NP-B" panose="02020700000000000000" pitchFamily="18" charset="-128"/>
                <a:ea typeface="UD デジタル 教科書体 NP-B" panose="02020700000000000000" pitchFamily="18" charset="-128"/>
              </a:rPr>
              <a:t>令和○年○月○日（○）</a:t>
            </a:r>
          </a:p>
        </p:txBody>
      </p:sp>
    </p:spTree>
    <p:extLst>
      <p:ext uri="{BB962C8B-B14F-4D97-AF65-F5344CB8AC3E}">
        <p14:creationId xmlns:p14="http://schemas.microsoft.com/office/powerpoint/2010/main" val="509605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99C48-1D1B-4F75-8A67-F9C056619900}"/>
              </a:ext>
            </a:extLst>
          </p:cNvPr>
          <p:cNvSpPr>
            <a:spLocks noGrp="1"/>
          </p:cNvSpPr>
          <p:nvPr>
            <p:ph type="title"/>
          </p:nvPr>
        </p:nvSpPr>
        <p:spPr/>
        <p:txBody>
          <a:bodyPr/>
          <a:lstStyle/>
          <a:p>
            <a:r>
              <a:rPr kumimoji="1" lang="ja-JP" altLang="en-US" dirty="0">
                <a:solidFill>
                  <a:schemeClr val="tx1"/>
                </a:solidFill>
              </a:rPr>
              <a:t>お疲れ様でした！</a:t>
            </a:r>
          </a:p>
        </p:txBody>
      </p:sp>
      <p:sp>
        <p:nvSpPr>
          <p:cNvPr id="3" name="コンテンツ プレースホルダー 2">
            <a:extLst>
              <a:ext uri="{FF2B5EF4-FFF2-40B4-BE49-F238E27FC236}">
                <a16:creationId xmlns:a16="http://schemas.microsoft.com/office/drawing/2014/main" id="{E832142A-4141-4FCE-9ADE-745A72BDC785}"/>
              </a:ext>
            </a:extLst>
          </p:cNvPr>
          <p:cNvSpPr>
            <a:spLocks noGrp="1"/>
          </p:cNvSpPr>
          <p:nvPr>
            <p:ph idx="1"/>
          </p:nvPr>
        </p:nvSpPr>
        <p:spPr/>
        <p:txBody>
          <a:bodyPr>
            <a:normAutofit/>
          </a:bodyPr>
          <a:lstStyle/>
          <a:p>
            <a:r>
              <a:rPr kumimoji="1" lang="ja-JP" altLang="en-US" sz="3600" dirty="0">
                <a:solidFill>
                  <a:schemeClr val="tx1"/>
                </a:solidFill>
              </a:rPr>
              <a:t>〇次回は</a:t>
            </a:r>
            <a:r>
              <a:rPr kumimoji="1" lang="en-US" altLang="ja-JP" sz="3600" dirty="0">
                <a:solidFill>
                  <a:schemeClr val="tx1"/>
                </a:solidFill>
              </a:rPr>
              <a:t>…</a:t>
            </a:r>
          </a:p>
          <a:p>
            <a:pPr algn="ctr"/>
            <a:r>
              <a:rPr lang="ja-JP" altLang="en-US" sz="4800" dirty="0">
                <a:solidFill>
                  <a:schemeClr val="tx1"/>
                </a:solidFill>
              </a:rPr>
              <a:t>「</a:t>
            </a:r>
            <a:r>
              <a:rPr lang="en-US" altLang="ja-JP" sz="4800" dirty="0">
                <a:solidFill>
                  <a:schemeClr val="tx1"/>
                </a:solidFill>
              </a:rPr>
              <a:t>6</a:t>
            </a:r>
            <a:r>
              <a:rPr lang="ja-JP" altLang="en-US" sz="4800" dirty="0">
                <a:solidFill>
                  <a:schemeClr val="tx1"/>
                </a:solidFill>
              </a:rPr>
              <a:t>人組づくり」</a:t>
            </a:r>
            <a:endParaRPr lang="en-US" altLang="ja-JP" sz="4800" dirty="0">
              <a:solidFill>
                <a:schemeClr val="tx1"/>
              </a:solidFill>
            </a:endParaRPr>
          </a:p>
          <a:p>
            <a:pPr algn="ctr"/>
            <a:r>
              <a:rPr kumimoji="1" lang="ja-JP" altLang="en-US" sz="3600" dirty="0">
                <a:solidFill>
                  <a:schemeClr val="tx1"/>
                </a:solidFill>
              </a:rPr>
              <a:t>＆</a:t>
            </a:r>
            <a:endParaRPr kumimoji="1" lang="en-US" altLang="ja-JP" sz="3600" dirty="0">
              <a:solidFill>
                <a:schemeClr val="tx1"/>
              </a:solidFill>
            </a:endParaRPr>
          </a:p>
          <a:p>
            <a:pPr algn="ctr"/>
            <a:r>
              <a:rPr lang="ja-JP" altLang="en-US" sz="4800" dirty="0">
                <a:solidFill>
                  <a:schemeClr val="tx1"/>
                </a:solidFill>
              </a:rPr>
              <a:t>「ぴったりジャンケン</a:t>
            </a:r>
            <a:r>
              <a:rPr lang="ja-JP" altLang="en-US" sz="2800" baseline="100000" dirty="0">
                <a:solidFill>
                  <a:schemeClr val="tx1"/>
                </a:solidFill>
              </a:rPr>
              <a:t>２）</a:t>
            </a:r>
            <a:r>
              <a:rPr lang="ja-JP" altLang="en-US" sz="4800" dirty="0">
                <a:solidFill>
                  <a:schemeClr val="tx1"/>
                </a:solidFill>
              </a:rPr>
              <a:t>」</a:t>
            </a:r>
            <a:endParaRPr kumimoji="1" lang="ja-JP" altLang="en-US" sz="4800" dirty="0">
              <a:solidFill>
                <a:schemeClr val="tx1"/>
              </a:solidFill>
            </a:endParaRPr>
          </a:p>
        </p:txBody>
      </p:sp>
      <p:sp>
        <p:nvSpPr>
          <p:cNvPr id="4" name="スライド番号プレースホルダー 3">
            <a:extLst>
              <a:ext uri="{FF2B5EF4-FFF2-40B4-BE49-F238E27FC236}">
                <a16:creationId xmlns:a16="http://schemas.microsoft.com/office/drawing/2014/main" id="{2561831B-047C-4E4E-AAAC-08E6DA6856FB}"/>
              </a:ext>
            </a:extLst>
          </p:cNvPr>
          <p:cNvSpPr>
            <a:spLocks noGrp="1"/>
          </p:cNvSpPr>
          <p:nvPr>
            <p:ph type="sldNum" sz="quarter" idx="12"/>
          </p:nvPr>
        </p:nvSpPr>
        <p:spPr/>
        <p:txBody>
          <a:bodyPr/>
          <a:lstStyle/>
          <a:p>
            <a:fld id="{ADA97D1A-1B80-482D-A443-D1DE46BFE97E}"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0E568F6A-5840-4671-BBDF-0A44251151E3}"/>
              </a:ext>
            </a:extLst>
          </p:cNvPr>
          <p:cNvPicPr>
            <a:picLocks noChangeAspect="1"/>
          </p:cNvPicPr>
          <p:nvPr/>
        </p:nvPicPr>
        <p:blipFill rotWithShape="1">
          <a:blip r:embed="rId3">
            <a:extLst>
              <a:ext uri="{28A0092B-C50C-407E-A947-70E740481C1C}">
                <a14:useLocalDpi xmlns:a14="http://schemas.microsoft.com/office/drawing/2010/main" val="0"/>
              </a:ext>
            </a:extLst>
          </a:blip>
          <a:srcRect b="38317"/>
          <a:stretch/>
        </p:blipFill>
        <p:spPr>
          <a:xfrm>
            <a:off x="9531331" y="4257518"/>
            <a:ext cx="2050277" cy="1535262"/>
          </a:xfrm>
          <a:prstGeom prst="rect">
            <a:avLst/>
          </a:prstGeom>
        </p:spPr>
      </p:pic>
      <p:sp>
        <p:nvSpPr>
          <p:cNvPr id="7" name="吹き出し: 角を丸めた四角形 6">
            <a:extLst>
              <a:ext uri="{FF2B5EF4-FFF2-40B4-BE49-F238E27FC236}">
                <a16:creationId xmlns:a16="http://schemas.microsoft.com/office/drawing/2014/main" id="{96AF2391-DFD2-447D-89E3-0C5A1B22130F}"/>
              </a:ext>
            </a:extLst>
          </p:cNvPr>
          <p:cNvSpPr/>
          <p:nvPr/>
        </p:nvSpPr>
        <p:spPr>
          <a:xfrm>
            <a:off x="1097280" y="4166167"/>
            <a:ext cx="7587586" cy="1717964"/>
          </a:xfrm>
          <a:prstGeom prst="wedgeRoundRectCallout">
            <a:avLst>
              <a:gd name="adj1" fmla="val 62539"/>
              <a:gd name="adj2" fmla="val 7661"/>
              <a:gd name="adj3" fmla="val 16667"/>
            </a:avLst>
          </a:prstGeom>
          <a:ln w="2857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次も積極的に活動してくれると</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うれしいです！</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ED1FD92C-582E-4936-BCA7-B008B9C67884}"/>
              </a:ext>
            </a:extLst>
          </p:cNvPr>
          <p:cNvSpPr txBox="1"/>
          <p:nvPr/>
        </p:nvSpPr>
        <p:spPr>
          <a:xfrm>
            <a:off x="2133600" y="6051817"/>
            <a:ext cx="10058400" cy="338554"/>
          </a:xfrm>
          <a:prstGeom prst="rect">
            <a:avLst/>
          </a:prstGeom>
          <a:noFill/>
        </p:spPr>
        <p:txBody>
          <a:bodyPr wrap="square" rtlCol="0">
            <a:spAutoFit/>
          </a:bodyPr>
          <a:lstStyle/>
          <a:p>
            <a:pPr algn="l"/>
            <a:r>
              <a:rPr kumimoji="1" lang="ja-JP" altLang="en-US" sz="1600" dirty="0"/>
              <a:t>２）</a:t>
            </a:r>
            <a:r>
              <a:rPr lang="ja-JP" altLang="en-US" sz="1600" b="0" i="0" u="none" strike="noStrike" baseline="0" dirty="0">
                <a:solidFill>
                  <a:srgbClr val="000000"/>
                </a:solidFill>
                <a:latin typeface="ＭＳ 明朝" panose="02020609040205080304" pitchFamily="17" charset="-128"/>
                <a:ea typeface="ＭＳ 明朝" panose="02020609040205080304" pitchFamily="17" charset="-128"/>
              </a:rPr>
              <a:t>田上不二夫，</a:t>
            </a:r>
            <a:r>
              <a:rPr lang="en-US" altLang="ja-JP" sz="1600" b="0" i="0" u="none" strike="noStrike" baseline="0" dirty="0">
                <a:solidFill>
                  <a:srgbClr val="000000"/>
                </a:solidFill>
                <a:latin typeface="ＭＳ 明朝" panose="02020609040205080304" pitchFamily="17" charset="-128"/>
                <a:ea typeface="ＭＳ 明朝" panose="02020609040205080304" pitchFamily="17" charset="-128"/>
              </a:rPr>
              <a:t>2003</a:t>
            </a:r>
            <a:r>
              <a:rPr lang="ja-JP" altLang="en-US" sz="1600" dirty="0">
                <a:solidFill>
                  <a:srgbClr val="000000"/>
                </a:solidFill>
                <a:latin typeface="ＭＳ 明朝" panose="02020609040205080304" pitchFamily="17" charset="-128"/>
                <a:ea typeface="ＭＳ 明朝" panose="02020609040205080304" pitchFamily="17" charset="-128"/>
              </a:rPr>
              <a:t>，</a:t>
            </a:r>
            <a:r>
              <a:rPr lang="en-US" altLang="ja-JP" sz="16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600" b="0" i="0" u="none" strike="noStrike" baseline="0" dirty="0">
                <a:solidFill>
                  <a:srgbClr val="000000"/>
                </a:solidFill>
                <a:latin typeface="ＭＳ 明朝" panose="02020609040205080304" pitchFamily="17" charset="-128"/>
                <a:ea typeface="ＭＳ 明朝" panose="02020609040205080304" pitchFamily="17" charset="-128"/>
              </a:rPr>
              <a:t>対人関係ゲームによる仲間づくり－学級担任にできるカウンセリング</a:t>
            </a:r>
            <a:r>
              <a:rPr lang="en-US" altLang="ja-JP" sz="1600" b="0" i="0" u="none" strike="noStrike" baseline="0" dirty="0">
                <a:solidFill>
                  <a:srgbClr val="000000"/>
                </a:solidFill>
                <a:latin typeface="ＭＳ 明朝" panose="02020609040205080304" pitchFamily="17" charset="-128"/>
                <a:ea typeface="ＭＳ 明朝" panose="02020609040205080304" pitchFamily="17" charset="-128"/>
              </a:rPr>
              <a:t>』</a:t>
            </a:r>
            <a:r>
              <a:rPr lang="zh-TW" altLang="en-US" sz="1600" b="0" i="0" u="none" strike="noStrike" baseline="0" dirty="0">
                <a:solidFill>
                  <a:srgbClr val="000000"/>
                </a:solidFill>
                <a:latin typeface="ＭＳ 明朝" panose="02020609040205080304" pitchFamily="17" charset="-128"/>
                <a:ea typeface="ＭＳ 明朝" panose="02020609040205080304" pitchFamily="17" charset="-128"/>
              </a:rPr>
              <a:t>，金子書房</a:t>
            </a:r>
            <a:endParaRPr kumimoji="1" lang="ja-JP" altLang="en-US" sz="1600" dirty="0"/>
          </a:p>
        </p:txBody>
      </p:sp>
    </p:spTree>
    <p:extLst>
      <p:ext uri="{BB962C8B-B14F-4D97-AF65-F5344CB8AC3E}">
        <p14:creationId xmlns:p14="http://schemas.microsoft.com/office/powerpoint/2010/main" val="81137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18925-A391-4E5B-9FF5-74181CBDB9F0}"/>
              </a:ext>
            </a:extLst>
          </p:cNvPr>
          <p:cNvSpPr>
            <a:spLocks noGrp="1"/>
          </p:cNvSpPr>
          <p:nvPr>
            <p:ph type="title"/>
          </p:nvPr>
        </p:nvSpPr>
        <p:spPr/>
        <p:txBody>
          <a:bodyPr/>
          <a:lstStyle/>
          <a:p>
            <a:r>
              <a:rPr kumimoji="1" lang="ja-JP" altLang="en-US" dirty="0"/>
              <a:t>今年度の生徒会活動の１つについて</a:t>
            </a:r>
          </a:p>
        </p:txBody>
      </p:sp>
      <p:pic>
        <p:nvPicPr>
          <p:cNvPr id="17" name="コンテンツ プレースホルダー 16">
            <a:extLst>
              <a:ext uri="{FF2B5EF4-FFF2-40B4-BE49-F238E27FC236}">
                <a16:creationId xmlns:a16="http://schemas.microsoft.com/office/drawing/2014/main" id="{9DEC69C1-A9E1-49CB-B239-755F5E9AB0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1982" y="3684231"/>
            <a:ext cx="1999848" cy="1344898"/>
          </a:xfrm>
        </p:spPr>
      </p:pic>
      <p:sp>
        <p:nvSpPr>
          <p:cNvPr id="4" name="スライド番号プレースホルダー 3">
            <a:extLst>
              <a:ext uri="{FF2B5EF4-FFF2-40B4-BE49-F238E27FC236}">
                <a16:creationId xmlns:a16="http://schemas.microsoft.com/office/drawing/2014/main" id="{FD5F28D2-73C7-4D0A-89F2-CC1CBB013A4D}"/>
              </a:ext>
            </a:extLst>
          </p:cNvPr>
          <p:cNvSpPr>
            <a:spLocks noGrp="1"/>
          </p:cNvSpPr>
          <p:nvPr>
            <p:ph type="sldNum" sz="quarter" idx="12"/>
          </p:nvPr>
        </p:nvSpPr>
        <p:spPr/>
        <p:txBody>
          <a:bodyPr/>
          <a:lstStyle/>
          <a:p>
            <a:fld id="{ADA97D1A-1B80-482D-A443-D1DE46BFE97E}" type="slidenum">
              <a:rPr kumimoji="1" lang="ja-JP" altLang="en-US" smtClean="0"/>
              <a:t>2</a:t>
            </a:fld>
            <a:endParaRPr kumimoji="1" lang="ja-JP" altLang="en-US"/>
          </a:p>
        </p:txBody>
      </p:sp>
      <p:sp>
        <p:nvSpPr>
          <p:cNvPr id="5" name="四角形: 角を丸くする 4">
            <a:extLst>
              <a:ext uri="{FF2B5EF4-FFF2-40B4-BE49-F238E27FC236}">
                <a16:creationId xmlns:a16="http://schemas.microsoft.com/office/drawing/2014/main" id="{2C783AE2-0FD9-42A1-9937-269BBF889FF1}"/>
              </a:ext>
            </a:extLst>
          </p:cNvPr>
          <p:cNvSpPr/>
          <p:nvPr/>
        </p:nvSpPr>
        <p:spPr>
          <a:xfrm>
            <a:off x="1097279" y="1457739"/>
            <a:ext cx="10115203" cy="1497496"/>
          </a:xfrm>
          <a:prstGeom prst="roundRect">
            <a:avLst>
              <a:gd name="adj" fmla="val 4348"/>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400" dirty="0">
                <a:latin typeface="UD デジタル 教科書体 NP-R" panose="02020400000000000000" pitchFamily="18" charset="-128"/>
                <a:ea typeface="UD デジタル 教科書体 NP-R" panose="02020400000000000000" pitchFamily="18" charset="-128"/>
              </a:rPr>
              <a:t>○○中の異学年で交流する活動を行うことで</a:t>
            </a:r>
            <a:r>
              <a:rPr kumimoji="1" lang="en-US" altLang="ja-JP" sz="2400" dirty="0">
                <a:latin typeface="UD デジタル 教科書体 NP-R" panose="02020400000000000000" pitchFamily="18" charset="-128"/>
                <a:ea typeface="UD デジタル 教科書体 NP-R" panose="02020400000000000000" pitchFamily="18" charset="-128"/>
              </a:rPr>
              <a:t>…</a:t>
            </a:r>
          </a:p>
          <a:p>
            <a:pPr algn="ctr"/>
            <a:r>
              <a:rPr kumimoji="1" lang="ja-JP" altLang="en-US" sz="4400" dirty="0">
                <a:latin typeface="UD デジタル 教科書体 NP-R" panose="02020400000000000000" pitchFamily="18" charset="-128"/>
                <a:ea typeface="UD デジタル 教科書体 NP-R" panose="02020400000000000000" pitchFamily="18" charset="-128"/>
              </a:rPr>
              <a:t>「人とつながる安心感を高める」</a:t>
            </a:r>
            <a:r>
              <a:rPr kumimoji="1" lang="ja-JP" altLang="en-US" sz="2800" dirty="0">
                <a:latin typeface="UD デジタル 教科書体 NP-R" panose="02020400000000000000" pitchFamily="18" charset="-128"/>
                <a:ea typeface="UD デジタル 教科書体 NP-R" panose="02020400000000000000" pitchFamily="18" charset="-128"/>
              </a:rPr>
              <a:t>こと</a:t>
            </a:r>
          </a:p>
        </p:txBody>
      </p:sp>
      <p:sp>
        <p:nvSpPr>
          <p:cNvPr id="6" name="正方形/長方形 5">
            <a:extLst>
              <a:ext uri="{FF2B5EF4-FFF2-40B4-BE49-F238E27FC236}">
                <a16:creationId xmlns:a16="http://schemas.microsoft.com/office/drawing/2014/main" id="{510DBA87-8E7A-4250-A47B-2A9461C8C941}"/>
              </a:ext>
            </a:extLst>
          </p:cNvPr>
          <p:cNvSpPr/>
          <p:nvPr/>
        </p:nvSpPr>
        <p:spPr>
          <a:xfrm>
            <a:off x="834887" y="1232452"/>
            <a:ext cx="1404730" cy="397565"/>
          </a:xfrm>
          <a:prstGeom prst="rect">
            <a:avLst/>
          </a:prstGeom>
          <a:solidFill>
            <a:srgbClr val="B9EDFF"/>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B" panose="02020700000000000000" pitchFamily="18" charset="-128"/>
                <a:ea typeface="UD デジタル 教科書体 NP-B" panose="02020700000000000000" pitchFamily="18" charset="-128"/>
              </a:rPr>
              <a:t>ねらい</a:t>
            </a:r>
          </a:p>
        </p:txBody>
      </p:sp>
      <p:sp>
        <p:nvSpPr>
          <p:cNvPr id="7" name="四角形: 角を丸くする 6">
            <a:extLst>
              <a:ext uri="{FF2B5EF4-FFF2-40B4-BE49-F238E27FC236}">
                <a16:creationId xmlns:a16="http://schemas.microsoft.com/office/drawing/2014/main" id="{75B6F2B9-8EA8-45D2-8CAD-A8E868B7FC68}"/>
              </a:ext>
            </a:extLst>
          </p:cNvPr>
          <p:cNvSpPr/>
          <p:nvPr/>
        </p:nvSpPr>
        <p:spPr>
          <a:xfrm>
            <a:off x="1208154" y="3180522"/>
            <a:ext cx="5616716" cy="636837"/>
          </a:xfrm>
          <a:prstGeom prst="roundRect">
            <a:avLst>
              <a:gd name="adj" fmla="val 4175"/>
            </a:avLst>
          </a:prstGeom>
          <a:solidFill>
            <a:srgbClr val="FFFE6E"/>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2800" b="1" dirty="0">
                <a:latin typeface="UD デジタル 教科書体 NP-R" panose="02020400000000000000" pitchFamily="18" charset="-128"/>
                <a:ea typeface="UD デジタル 教科書体 NP-R" panose="02020400000000000000" pitchFamily="18" charset="-128"/>
              </a:rPr>
              <a:t>リーダーパワーアップタイム</a:t>
            </a:r>
          </a:p>
        </p:txBody>
      </p:sp>
      <p:sp>
        <p:nvSpPr>
          <p:cNvPr id="8" name="四角形: 角を丸くする 7">
            <a:extLst>
              <a:ext uri="{FF2B5EF4-FFF2-40B4-BE49-F238E27FC236}">
                <a16:creationId xmlns:a16="http://schemas.microsoft.com/office/drawing/2014/main" id="{BA4DDA2E-E880-4614-B8F0-B0CD07519D46}"/>
              </a:ext>
            </a:extLst>
          </p:cNvPr>
          <p:cNvSpPr/>
          <p:nvPr/>
        </p:nvSpPr>
        <p:spPr>
          <a:xfrm>
            <a:off x="1208154" y="4285882"/>
            <a:ext cx="5616716" cy="636837"/>
          </a:xfrm>
          <a:prstGeom prst="roundRect">
            <a:avLst>
              <a:gd name="adj" fmla="val 4175"/>
            </a:avLst>
          </a:prstGeom>
          <a:solidFill>
            <a:srgbClr val="F3FFFF"/>
          </a:solidFill>
          <a:ln w="28575">
            <a:solidFill>
              <a:srgbClr val="00B05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2800" b="1" dirty="0">
                <a:latin typeface="UD デジタル 教科書体 NP-R" panose="02020400000000000000" pitchFamily="18" charset="-128"/>
                <a:ea typeface="UD デジタル 教科書体 NP-R" panose="02020400000000000000" pitchFamily="18" charset="-128"/>
              </a:rPr>
              <a:t>絆パワーアップタイム</a:t>
            </a:r>
          </a:p>
        </p:txBody>
      </p:sp>
      <p:sp>
        <p:nvSpPr>
          <p:cNvPr id="9" name="四角形: 角を丸くする 8">
            <a:extLst>
              <a:ext uri="{FF2B5EF4-FFF2-40B4-BE49-F238E27FC236}">
                <a16:creationId xmlns:a16="http://schemas.microsoft.com/office/drawing/2014/main" id="{B22D8835-4830-4282-8B61-C1FF008EA071}"/>
              </a:ext>
            </a:extLst>
          </p:cNvPr>
          <p:cNvSpPr/>
          <p:nvPr/>
        </p:nvSpPr>
        <p:spPr>
          <a:xfrm>
            <a:off x="1208154" y="5388849"/>
            <a:ext cx="5616716" cy="636838"/>
          </a:xfrm>
          <a:prstGeom prst="roundRect">
            <a:avLst>
              <a:gd name="adj" fmla="val 4175"/>
            </a:avLst>
          </a:prstGeom>
          <a:solidFill>
            <a:srgbClr val="FFC1FF"/>
          </a:solidFill>
          <a:ln w="28575">
            <a:solidFill>
              <a:srgbClr val="FF6969"/>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2800" b="1" dirty="0">
                <a:latin typeface="UD デジタル 教科書体 NP-R" panose="02020400000000000000" pitchFamily="18" charset="-128"/>
                <a:ea typeface="UD デジタル 教科書体 NP-R" panose="02020400000000000000" pitchFamily="18" charset="-128"/>
              </a:rPr>
              <a:t>学校パワーアップタイム</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0" name="二等辺三角形 9">
            <a:extLst>
              <a:ext uri="{FF2B5EF4-FFF2-40B4-BE49-F238E27FC236}">
                <a16:creationId xmlns:a16="http://schemas.microsoft.com/office/drawing/2014/main" id="{AFAF14D6-4C60-4D54-9838-BBF9230BA6E3}"/>
              </a:ext>
            </a:extLst>
          </p:cNvPr>
          <p:cNvSpPr/>
          <p:nvPr/>
        </p:nvSpPr>
        <p:spPr>
          <a:xfrm rot="10800000">
            <a:off x="3717013" y="3902956"/>
            <a:ext cx="598998" cy="2378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a:extLst>
              <a:ext uri="{FF2B5EF4-FFF2-40B4-BE49-F238E27FC236}">
                <a16:creationId xmlns:a16="http://schemas.microsoft.com/office/drawing/2014/main" id="{61C23366-408D-4E16-A7A5-90FEBAF4EF34}"/>
              </a:ext>
            </a:extLst>
          </p:cNvPr>
          <p:cNvSpPr/>
          <p:nvPr/>
        </p:nvSpPr>
        <p:spPr>
          <a:xfrm rot="10800000">
            <a:off x="3717013" y="5008316"/>
            <a:ext cx="598998" cy="2378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F0454EE-EEE0-46C9-81A1-70D0F5A81DCD}"/>
              </a:ext>
            </a:extLst>
          </p:cNvPr>
          <p:cNvSpPr txBox="1"/>
          <p:nvPr/>
        </p:nvSpPr>
        <p:spPr>
          <a:xfrm>
            <a:off x="6935744" y="3324647"/>
            <a:ext cx="4620152" cy="400110"/>
          </a:xfrm>
          <a:prstGeom prst="rect">
            <a:avLst/>
          </a:prstGeom>
          <a:noFill/>
        </p:spPr>
        <p:txBody>
          <a:bodyPr wrap="square" rtlCol="0">
            <a:spAutoFit/>
          </a:bodyPr>
          <a:lstStyle/>
          <a:p>
            <a:r>
              <a:rPr kumimoji="1" lang="ja-JP" altLang="en-US" sz="2000" dirty="0">
                <a:latin typeface="UD デジタル 教科書体 NP-R" panose="02020400000000000000" pitchFamily="18" charset="-128"/>
                <a:ea typeface="UD デジタル 教科書体 NP-R" panose="02020400000000000000" pitchFamily="18" charset="-128"/>
              </a:rPr>
              <a:t>（昨年度３学期にリーダー研で実施）</a:t>
            </a:r>
          </a:p>
        </p:txBody>
      </p:sp>
      <p:sp>
        <p:nvSpPr>
          <p:cNvPr id="13" name="四角形: 角を丸くする 12">
            <a:extLst>
              <a:ext uri="{FF2B5EF4-FFF2-40B4-BE49-F238E27FC236}">
                <a16:creationId xmlns:a16="http://schemas.microsoft.com/office/drawing/2014/main" id="{9B08CF03-D6E9-41C5-AEB0-5A687AC63219}"/>
              </a:ext>
            </a:extLst>
          </p:cNvPr>
          <p:cNvSpPr/>
          <p:nvPr/>
        </p:nvSpPr>
        <p:spPr>
          <a:xfrm>
            <a:off x="1208154" y="3180521"/>
            <a:ext cx="5616716" cy="636837"/>
          </a:xfrm>
          <a:prstGeom prst="roundRect">
            <a:avLst>
              <a:gd name="adj" fmla="val 4175"/>
            </a:avLst>
          </a:prstGeom>
          <a:solidFill>
            <a:srgbClr val="FFFDB9"/>
          </a:solidFill>
          <a:ln w="38100">
            <a:solidFill>
              <a:srgbClr val="DAA600"/>
            </a:solidFill>
          </a:ln>
        </p:spPr>
        <p:style>
          <a:lnRef idx="2">
            <a:schemeClr val="accent6"/>
          </a:lnRef>
          <a:fillRef idx="1">
            <a:schemeClr val="lt1"/>
          </a:fillRef>
          <a:effectRef idx="0">
            <a:schemeClr val="accent6"/>
          </a:effectRef>
          <a:fontRef idx="minor">
            <a:schemeClr val="dk1"/>
          </a:fontRef>
        </p:style>
        <p:txBody>
          <a:bodyPr vert="horz" rtlCol="0" anchor="ctr"/>
          <a:lstStyle/>
          <a:p>
            <a:pPr algn="ctr"/>
            <a:r>
              <a:rPr kumimoji="1" lang="ja-JP" altLang="en-US" sz="2800" b="1" dirty="0">
                <a:solidFill>
                  <a:schemeClr val="bg1">
                    <a:lumMod val="75000"/>
                  </a:schemeClr>
                </a:solidFill>
                <a:latin typeface="UD デジタル 教科書体 NP-R" panose="02020400000000000000" pitchFamily="18" charset="-128"/>
                <a:ea typeface="UD デジタル 教科書体 NP-R" panose="02020400000000000000" pitchFamily="18" charset="-128"/>
              </a:rPr>
              <a:t>リーダーパワーアップタイム</a:t>
            </a:r>
          </a:p>
        </p:txBody>
      </p:sp>
      <p:sp>
        <p:nvSpPr>
          <p:cNvPr id="14" name="テキスト ボックス 13">
            <a:extLst>
              <a:ext uri="{FF2B5EF4-FFF2-40B4-BE49-F238E27FC236}">
                <a16:creationId xmlns:a16="http://schemas.microsoft.com/office/drawing/2014/main" id="{89B577BE-5A05-46FF-B57F-59E33C77DEF1}"/>
              </a:ext>
            </a:extLst>
          </p:cNvPr>
          <p:cNvSpPr txBox="1"/>
          <p:nvPr/>
        </p:nvSpPr>
        <p:spPr>
          <a:xfrm>
            <a:off x="6935744" y="4404245"/>
            <a:ext cx="2637747" cy="400110"/>
          </a:xfrm>
          <a:prstGeom prst="rect">
            <a:avLst/>
          </a:prstGeom>
          <a:noFill/>
        </p:spPr>
        <p:txBody>
          <a:bodyPr wrap="square" rtlCol="0">
            <a:spAutoFit/>
          </a:bodyPr>
          <a:lstStyle/>
          <a:p>
            <a:r>
              <a:rPr kumimoji="1" lang="ja-JP" altLang="en-US" sz="2000" dirty="0">
                <a:latin typeface="UD デジタル 教科書体 NP-R" panose="02020400000000000000" pitchFamily="18" charset="-128"/>
                <a:ea typeface="UD デジタル 教科書体 NP-R" panose="02020400000000000000" pitchFamily="18" charset="-128"/>
              </a:rPr>
              <a:t>（４月～６月中頃）</a:t>
            </a:r>
          </a:p>
        </p:txBody>
      </p:sp>
      <p:sp>
        <p:nvSpPr>
          <p:cNvPr id="15" name="テキスト ボックス 14">
            <a:extLst>
              <a:ext uri="{FF2B5EF4-FFF2-40B4-BE49-F238E27FC236}">
                <a16:creationId xmlns:a16="http://schemas.microsoft.com/office/drawing/2014/main" id="{8CA5515A-29F3-45F7-8CBE-9162A8265811}"/>
              </a:ext>
            </a:extLst>
          </p:cNvPr>
          <p:cNvSpPr txBox="1"/>
          <p:nvPr/>
        </p:nvSpPr>
        <p:spPr>
          <a:xfrm>
            <a:off x="6935744" y="5507213"/>
            <a:ext cx="2637747" cy="400110"/>
          </a:xfrm>
          <a:prstGeom prst="rect">
            <a:avLst/>
          </a:prstGeom>
          <a:noFill/>
        </p:spPr>
        <p:txBody>
          <a:bodyPr wrap="square" rtlCol="0">
            <a:spAutoFit/>
          </a:bodyPr>
          <a:lstStyle/>
          <a:p>
            <a:r>
              <a:rPr kumimoji="1" lang="ja-JP" altLang="en-US" sz="2000" dirty="0">
                <a:latin typeface="UD デジタル 教科書体 NP-R" panose="02020400000000000000" pitchFamily="18" charset="-128"/>
                <a:ea typeface="UD デジタル 教科書体 NP-R" panose="02020400000000000000" pitchFamily="18" charset="-128"/>
              </a:rPr>
              <a:t>（６月中頃～７月）</a:t>
            </a:r>
          </a:p>
        </p:txBody>
      </p:sp>
      <p:pic>
        <p:nvPicPr>
          <p:cNvPr id="19" name="図 18">
            <a:extLst>
              <a:ext uri="{FF2B5EF4-FFF2-40B4-BE49-F238E27FC236}">
                <a16:creationId xmlns:a16="http://schemas.microsoft.com/office/drawing/2014/main" id="{BE17B8C8-05B7-4495-A301-1FC351762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8935" y="5044297"/>
            <a:ext cx="1325941" cy="1325941"/>
          </a:xfrm>
          <a:prstGeom prst="rect">
            <a:avLst/>
          </a:prstGeom>
        </p:spPr>
      </p:pic>
    </p:spTree>
    <p:extLst>
      <p:ext uri="{BB962C8B-B14F-4D97-AF65-F5344CB8AC3E}">
        <p14:creationId xmlns:p14="http://schemas.microsoft.com/office/powerpoint/2010/main" val="23411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91596-49FF-495F-9958-A93E02F0A508}"/>
              </a:ext>
            </a:extLst>
          </p:cNvPr>
          <p:cNvSpPr>
            <a:spLocks noGrp="1"/>
          </p:cNvSpPr>
          <p:nvPr>
            <p:ph type="title"/>
          </p:nvPr>
        </p:nvSpPr>
        <p:spPr/>
        <p:txBody>
          <a:bodyPr/>
          <a:lstStyle/>
          <a:p>
            <a:r>
              <a:rPr kumimoji="1" lang="ja-JP" altLang="en-US" dirty="0"/>
              <a:t>ねらう効果</a:t>
            </a:r>
          </a:p>
        </p:txBody>
      </p:sp>
      <p:pic>
        <p:nvPicPr>
          <p:cNvPr id="6" name="コンテンツ プレースホルダー 5">
            <a:extLst>
              <a:ext uri="{FF2B5EF4-FFF2-40B4-BE49-F238E27FC236}">
                <a16:creationId xmlns:a16="http://schemas.microsoft.com/office/drawing/2014/main" id="{B283B259-87F0-4CF7-ABB3-B50EDAC284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18361" y="1910017"/>
            <a:ext cx="2313397" cy="2116758"/>
          </a:xfrm>
        </p:spPr>
      </p:pic>
      <p:sp>
        <p:nvSpPr>
          <p:cNvPr id="4" name="スライド番号プレースホルダー 3">
            <a:extLst>
              <a:ext uri="{FF2B5EF4-FFF2-40B4-BE49-F238E27FC236}">
                <a16:creationId xmlns:a16="http://schemas.microsoft.com/office/drawing/2014/main" id="{354A1B4A-4481-465B-B842-11910DE7E9DC}"/>
              </a:ext>
            </a:extLst>
          </p:cNvPr>
          <p:cNvSpPr>
            <a:spLocks noGrp="1"/>
          </p:cNvSpPr>
          <p:nvPr>
            <p:ph type="sldNum" sz="quarter" idx="12"/>
          </p:nvPr>
        </p:nvSpPr>
        <p:spPr/>
        <p:txBody>
          <a:bodyPr/>
          <a:lstStyle/>
          <a:p>
            <a:fld id="{ADA97D1A-1B80-482D-A443-D1DE46BFE97E}" type="slidenum">
              <a:rPr kumimoji="1" lang="ja-JP" altLang="en-US" smtClean="0"/>
              <a:t>3</a:t>
            </a:fld>
            <a:endParaRPr kumimoji="1" lang="ja-JP" altLang="en-US"/>
          </a:p>
        </p:txBody>
      </p:sp>
      <p:sp>
        <p:nvSpPr>
          <p:cNvPr id="7" name="四角形: 角を丸くする 6">
            <a:extLst>
              <a:ext uri="{FF2B5EF4-FFF2-40B4-BE49-F238E27FC236}">
                <a16:creationId xmlns:a16="http://schemas.microsoft.com/office/drawing/2014/main" id="{3EB178BD-83B9-4E93-BF3E-4A7AE9DC74B9}"/>
              </a:ext>
            </a:extLst>
          </p:cNvPr>
          <p:cNvSpPr/>
          <p:nvPr/>
        </p:nvSpPr>
        <p:spPr>
          <a:xfrm>
            <a:off x="1628986" y="1060969"/>
            <a:ext cx="4162214" cy="1072631"/>
          </a:xfrm>
          <a:prstGeom prst="roundRect">
            <a:avLst>
              <a:gd name="adj" fmla="val 8065"/>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t"/>
          <a:lstStyle/>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周囲とコミュニケーションをとりやすくなる</a:t>
            </a:r>
          </a:p>
        </p:txBody>
      </p:sp>
      <p:sp>
        <p:nvSpPr>
          <p:cNvPr id="8" name="四角形: 角を丸くする 7">
            <a:extLst>
              <a:ext uri="{FF2B5EF4-FFF2-40B4-BE49-F238E27FC236}">
                <a16:creationId xmlns:a16="http://schemas.microsoft.com/office/drawing/2014/main" id="{369A435E-9EBD-4AFE-9217-760B77126199}"/>
              </a:ext>
            </a:extLst>
          </p:cNvPr>
          <p:cNvSpPr/>
          <p:nvPr/>
        </p:nvSpPr>
        <p:spPr>
          <a:xfrm>
            <a:off x="6400802" y="1077453"/>
            <a:ext cx="3655445" cy="1072631"/>
          </a:xfrm>
          <a:prstGeom prst="roundRect">
            <a:avLst>
              <a:gd name="adj" fmla="val 8065"/>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責任感が生まれる</a:t>
            </a:r>
          </a:p>
        </p:txBody>
      </p:sp>
      <p:sp>
        <p:nvSpPr>
          <p:cNvPr id="9" name="四角形: 角を丸くする 8">
            <a:extLst>
              <a:ext uri="{FF2B5EF4-FFF2-40B4-BE49-F238E27FC236}">
                <a16:creationId xmlns:a16="http://schemas.microsoft.com/office/drawing/2014/main" id="{2F591D66-0750-4196-BC27-C80725A96504}"/>
              </a:ext>
            </a:extLst>
          </p:cNvPr>
          <p:cNvSpPr/>
          <p:nvPr/>
        </p:nvSpPr>
        <p:spPr>
          <a:xfrm>
            <a:off x="643470" y="2543872"/>
            <a:ext cx="4011970" cy="1072631"/>
          </a:xfrm>
          <a:prstGeom prst="roundRect">
            <a:avLst>
              <a:gd name="adj" fmla="val 8065"/>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相手を大事にする</a:t>
            </a:r>
            <a:endParaRPr kumimoji="1" lang="en-US" altLang="ja-JP" sz="2800" b="1" dirty="0">
              <a:solidFill>
                <a:srgbClr val="0070C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意識が高まる</a:t>
            </a:r>
          </a:p>
        </p:txBody>
      </p:sp>
      <p:sp>
        <p:nvSpPr>
          <p:cNvPr id="10" name="四角形: 角を丸くする 9">
            <a:extLst>
              <a:ext uri="{FF2B5EF4-FFF2-40B4-BE49-F238E27FC236}">
                <a16:creationId xmlns:a16="http://schemas.microsoft.com/office/drawing/2014/main" id="{C398B42F-A03E-4F15-98BA-78092F2D780B}"/>
              </a:ext>
            </a:extLst>
          </p:cNvPr>
          <p:cNvSpPr/>
          <p:nvPr/>
        </p:nvSpPr>
        <p:spPr>
          <a:xfrm>
            <a:off x="7488983" y="2541783"/>
            <a:ext cx="4011971" cy="1072631"/>
          </a:xfrm>
          <a:prstGeom prst="roundRect">
            <a:avLst>
              <a:gd name="adj" fmla="val 8065"/>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困った時に</a:t>
            </a:r>
            <a:endParaRPr kumimoji="1" lang="en-US" altLang="ja-JP" sz="2800" b="1" dirty="0">
              <a:solidFill>
                <a:srgbClr val="0070C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助けを求めやすくなる</a:t>
            </a:r>
          </a:p>
        </p:txBody>
      </p:sp>
      <p:sp>
        <p:nvSpPr>
          <p:cNvPr id="11" name="四角形: 角を丸くする 10">
            <a:extLst>
              <a:ext uri="{FF2B5EF4-FFF2-40B4-BE49-F238E27FC236}">
                <a16:creationId xmlns:a16="http://schemas.microsoft.com/office/drawing/2014/main" id="{365D4B5E-6AD0-4EF9-9413-443004BA0B5C}"/>
              </a:ext>
            </a:extLst>
          </p:cNvPr>
          <p:cNvSpPr/>
          <p:nvPr/>
        </p:nvSpPr>
        <p:spPr>
          <a:xfrm>
            <a:off x="3967480" y="3900731"/>
            <a:ext cx="4318000" cy="1072631"/>
          </a:xfrm>
          <a:prstGeom prst="roundRect">
            <a:avLst>
              <a:gd name="adj" fmla="val 8065"/>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周囲の役に立っている</a:t>
            </a:r>
            <a:endParaRPr kumimoji="1" lang="en-US" altLang="ja-JP" sz="2800" b="1" dirty="0">
              <a:solidFill>
                <a:srgbClr val="0070C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感覚を得られる</a:t>
            </a:r>
          </a:p>
        </p:txBody>
      </p:sp>
      <p:sp>
        <p:nvSpPr>
          <p:cNvPr id="12" name="四角形: 角を丸くする 11">
            <a:extLst>
              <a:ext uri="{FF2B5EF4-FFF2-40B4-BE49-F238E27FC236}">
                <a16:creationId xmlns:a16="http://schemas.microsoft.com/office/drawing/2014/main" id="{2C9E9900-DB57-46B1-BBD0-F40A1B272E61}"/>
              </a:ext>
            </a:extLst>
          </p:cNvPr>
          <p:cNvSpPr/>
          <p:nvPr/>
        </p:nvSpPr>
        <p:spPr>
          <a:xfrm>
            <a:off x="979517" y="5361934"/>
            <a:ext cx="4151282" cy="997474"/>
          </a:xfrm>
          <a:prstGeom prst="roundRect">
            <a:avLst>
              <a:gd name="adj" fmla="val 8065"/>
            </a:avLst>
          </a:prstGeom>
          <a:solidFill>
            <a:srgbClr val="ABFFAD"/>
          </a:solidFill>
          <a:ln w="38100">
            <a:solidFill>
              <a:srgbClr val="003E1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solidFill>
                  <a:srgbClr val="003E1C"/>
                </a:solidFill>
                <a:latin typeface="UD デジタル 教科書体 NP-R" panose="02020400000000000000" pitchFamily="18" charset="-128"/>
                <a:ea typeface="UD デジタル 教科書体 NP-R" panose="02020400000000000000" pitchFamily="18" charset="-128"/>
              </a:rPr>
              <a:t>絆パワーアップ！</a:t>
            </a:r>
            <a:endParaRPr kumimoji="1" lang="en-US" altLang="ja-JP" sz="3600" b="1" dirty="0">
              <a:solidFill>
                <a:srgbClr val="003E1C"/>
              </a:solidFill>
              <a:latin typeface="UD デジタル 教科書体 NP-R" panose="02020400000000000000" pitchFamily="18" charset="-128"/>
              <a:ea typeface="UD デジタル 教科書体 NP-R" panose="02020400000000000000" pitchFamily="18" charset="-128"/>
            </a:endParaRPr>
          </a:p>
        </p:txBody>
      </p:sp>
      <p:sp>
        <p:nvSpPr>
          <p:cNvPr id="13" name="四角形: 角を丸くする 12">
            <a:extLst>
              <a:ext uri="{FF2B5EF4-FFF2-40B4-BE49-F238E27FC236}">
                <a16:creationId xmlns:a16="http://schemas.microsoft.com/office/drawing/2014/main" id="{861193DF-69E6-4F29-B7DD-D552B7C90A17}"/>
              </a:ext>
            </a:extLst>
          </p:cNvPr>
          <p:cNvSpPr/>
          <p:nvPr/>
        </p:nvSpPr>
        <p:spPr>
          <a:xfrm>
            <a:off x="6400802" y="5381545"/>
            <a:ext cx="4471777" cy="987139"/>
          </a:xfrm>
          <a:prstGeom prst="roundRect">
            <a:avLst>
              <a:gd name="adj" fmla="val 8065"/>
            </a:avLst>
          </a:prstGeom>
          <a:solidFill>
            <a:srgbClr val="FBD1F8"/>
          </a:solidFill>
          <a:ln w="38100">
            <a:solidFill>
              <a:srgbClr val="960E8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b="1" dirty="0">
                <a:solidFill>
                  <a:srgbClr val="3C0638"/>
                </a:solidFill>
                <a:latin typeface="UD デジタル 教科書体 NP-R" panose="02020400000000000000" pitchFamily="18" charset="-128"/>
                <a:ea typeface="UD デジタル 教科書体 NP-R" panose="02020400000000000000" pitchFamily="18" charset="-128"/>
              </a:rPr>
              <a:t>学校パワーアップ！</a:t>
            </a:r>
            <a:endParaRPr kumimoji="1" lang="en-US" altLang="ja-JP" sz="3600" b="1" dirty="0">
              <a:solidFill>
                <a:srgbClr val="3C0638"/>
              </a:solidFill>
              <a:latin typeface="UD デジタル 教科書体 NP-R" panose="02020400000000000000" pitchFamily="18" charset="-128"/>
              <a:ea typeface="UD デジタル 教科書体 NP-R" panose="02020400000000000000" pitchFamily="18" charset="-128"/>
            </a:endParaRPr>
          </a:p>
        </p:txBody>
      </p:sp>
      <p:sp>
        <p:nvSpPr>
          <p:cNvPr id="14" name="矢印: ストライプ 13">
            <a:extLst>
              <a:ext uri="{FF2B5EF4-FFF2-40B4-BE49-F238E27FC236}">
                <a16:creationId xmlns:a16="http://schemas.microsoft.com/office/drawing/2014/main" id="{45F79F09-5E4D-40F6-91EC-6D4F5A6D7C83}"/>
              </a:ext>
            </a:extLst>
          </p:cNvPr>
          <p:cNvSpPr/>
          <p:nvPr/>
        </p:nvSpPr>
        <p:spPr>
          <a:xfrm rot="16200000">
            <a:off x="4809133" y="5220997"/>
            <a:ext cx="1111095" cy="1102417"/>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ストライプ 14">
            <a:extLst>
              <a:ext uri="{FF2B5EF4-FFF2-40B4-BE49-F238E27FC236}">
                <a16:creationId xmlns:a16="http://schemas.microsoft.com/office/drawing/2014/main" id="{B02331FD-E803-40E2-BFFF-65B4937684C5}"/>
              </a:ext>
            </a:extLst>
          </p:cNvPr>
          <p:cNvSpPr/>
          <p:nvPr/>
        </p:nvSpPr>
        <p:spPr>
          <a:xfrm rot="16200000">
            <a:off x="10552131" y="5220996"/>
            <a:ext cx="1111095" cy="1102417"/>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3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886903-458A-49BB-AD35-C860F3844605}"/>
              </a:ext>
            </a:extLst>
          </p:cNvPr>
          <p:cNvSpPr>
            <a:spLocks noGrp="1"/>
          </p:cNvSpPr>
          <p:nvPr>
            <p:ph type="title"/>
          </p:nvPr>
        </p:nvSpPr>
        <p:spPr/>
        <p:txBody>
          <a:bodyPr/>
          <a:lstStyle/>
          <a:p>
            <a:r>
              <a:rPr kumimoji="1" lang="ja-JP" altLang="en-US" dirty="0"/>
              <a:t>活動内容</a:t>
            </a:r>
          </a:p>
        </p:txBody>
      </p:sp>
      <p:sp>
        <p:nvSpPr>
          <p:cNvPr id="3" name="コンテンツ プレースホルダー 2">
            <a:extLst>
              <a:ext uri="{FF2B5EF4-FFF2-40B4-BE49-F238E27FC236}">
                <a16:creationId xmlns:a16="http://schemas.microsoft.com/office/drawing/2014/main" id="{DF5EF846-F25F-4F76-BAC4-16F707D29CFD}"/>
              </a:ext>
            </a:extLst>
          </p:cNvPr>
          <p:cNvSpPr>
            <a:spLocks noGrp="1"/>
          </p:cNvSpPr>
          <p:nvPr>
            <p:ph idx="1"/>
          </p:nvPr>
        </p:nvSpPr>
        <p:spPr>
          <a:xfrm>
            <a:off x="1066800" y="1274618"/>
            <a:ext cx="10058400" cy="4901917"/>
          </a:xfrm>
        </p:spPr>
        <p:txBody>
          <a:bodyPr>
            <a:normAutofit/>
          </a:bodyPr>
          <a:lstStyle/>
          <a:p>
            <a:r>
              <a:rPr kumimoji="1" lang="ja-JP" altLang="en-US" sz="3600" dirty="0"/>
              <a:t>〇１～３年生までが混ざった小グループを作る</a:t>
            </a:r>
            <a:endParaRPr kumimoji="1" lang="en-US" altLang="ja-JP" sz="3600" dirty="0"/>
          </a:p>
          <a:p>
            <a:endParaRPr kumimoji="1" lang="en-US" altLang="ja-JP" sz="3600" dirty="0"/>
          </a:p>
          <a:p>
            <a:r>
              <a:rPr lang="ja-JP" altLang="en-US" sz="3600" dirty="0"/>
              <a:t>〇簡単なゲームの実践</a:t>
            </a:r>
            <a:endParaRPr lang="en-US" altLang="ja-JP" sz="3600" dirty="0"/>
          </a:p>
          <a:p>
            <a:endParaRPr lang="en-US" altLang="ja-JP" sz="3600" dirty="0"/>
          </a:p>
          <a:p>
            <a:r>
              <a:rPr kumimoji="1" lang="ja-JP" altLang="en-US" sz="3600" dirty="0"/>
              <a:t>〇</a:t>
            </a:r>
            <a:r>
              <a:rPr kumimoji="1" lang="en-US" altLang="ja-JP" sz="3600" dirty="0"/>
              <a:t>1</a:t>
            </a:r>
            <a:r>
              <a:rPr kumimoji="1" lang="ja-JP" altLang="en-US" sz="3600" dirty="0"/>
              <a:t>つのテーマで意見交換</a:t>
            </a:r>
          </a:p>
        </p:txBody>
      </p:sp>
      <p:sp>
        <p:nvSpPr>
          <p:cNvPr id="4" name="スライド番号プレースホルダー 3">
            <a:extLst>
              <a:ext uri="{FF2B5EF4-FFF2-40B4-BE49-F238E27FC236}">
                <a16:creationId xmlns:a16="http://schemas.microsoft.com/office/drawing/2014/main" id="{4F6B0A23-15EB-48F4-B5EF-45DF9BB50663}"/>
              </a:ext>
            </a:extLst>
          </p:cNvPr>
          <p:cNvSpPr>
            <a:spLocks noGrp="1"/>
          </p:cNvSpPr>
          <p:nvPr>
            <p:ph type="sldNum" sz="quarter" idx="12"/>
          </p:nvPr>
        </p:nvSpPr>
        <p:spPr/>
        <p:txBody>
          <a:bodyPr/>
          <a:lstStyle/>
          <a:p>
            <a:fld id="{ADA97D1A-1B80-482D-A443-D1DE46BFE97E}" type="slidenum">
              <a:rPr kumimoji="1" lang="ja-JP" altLang="en-US" smtClean="0"/>
              <a:t>4</a:t>
            </a:fld>
            <a:endParaRPr kumimoji="1" lang="ja-JP" altLang="en-US"/>
          </a:p>
        </p:txBody>
      </p:sp>
      <p:pic>
        <p:nvPicPr>
          <p:cNvPr id="6" name="図 5">
            <a:extLst>
              <a:ext uri="{FF2B5EF4-FFF2-40B4-BE49-F238E27FC236}">
                <a16:creationId xmlns:a16="http://schemas.microsoft.com/office/drawing/2014/main" id="{F0CA1D11-FADE-4AE9-A5B4-C8CA27C41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303" y="4443142"/>
            <a:ext cx="2171353" cy="2016643"/>
          </a:xfrm>
          <a:prstGeom prst="rect">
            <a:avLst/>
          </a:prstGeom>
        </p:spPr>
      </p:pic>
      <p:pic>
        <p:nvPicPr>
          <p:cNvPr id="1026" name="Picture 2">
            <a:extLst>
              <a:ext uri="{FF2B5EF4-FFF2-40B4-BE49-F238E27FC236}">
                <a16:creationId xmlns:a16="http://schemas.microsoft.com/office/drawing/2014/main" id="{91780BD9-7DA0-46EF-AB4F-70734DC87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159" y="4443142"/>
            <a:ext cx="1890603" cy="2016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6FC0B48-7E26-43CC-8880-66907A8F9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797" y="4448936"/>
            <a:ext cx="3269673" cy="2010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B3B4DB-82FE-4D8A-89D5-E7FB323E18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9505" y="4301516"/>
            <a:ext cx="2016644" cy="201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CA3CE-94EE-443F-B212-41A9D559E0F5}"/>
              </a:ext>
            </a:extLst>
          </p:cNvPr>
          <p:cNvSpPr>
            <a:spLocks noGrp="1"/>
          </p:cNvSpPr>
          <p:nvPr>
            <p:ph type="title"/>
          </p:nvPr>
        </p:nvSpPr>
        <p:spPr/>
        <p:txBody>
          <a:bodyPr/>
          <a:lstStyle/>
          <a:p>
            <a:r>
              <a:rPr lang="ja-JP" altLang="en-US" sz="3600" dirty="0">
                <a:solidFill>
                  <a:srgbClr val="00B050"/>
                </a:solidFill>
              </a:rPr>
              <a:t>絆パワーアップタイム</a:t>
            </a:r>
            <a:r>
              <a:rPr lang="ja-JP" altLang="en-US" sz="3600" dirty="0">
                <a:solidFill>
                  <a:schemeClr val="tx1"/>
                </a:solidFill>
              </a:rPr>
              <a:t>の約束事</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AEF729F9-D8C8-4F46-AD07-96B6C1A2E4E1}"/>
              </a:ext>
            </a:extLst>
          </p:cNvPr>
          <p:cNvSpPr>
            <a:spLocks noGrp="1"/>
          </p:cNvSpPr>
          <p:nvPr>
            <p:ph idx="1"/>
          </p:nvPr>
        </p:nvSpPr>
        <p:spPr>
          <a:xfrm>
            <a:off x="1097280" y="1138687"/>
            <a:ext cx="10058400" cy="5162539"/>
          </a:xfrm>
        </p:spPr>
        <p:txBody>
          <a:bodyPr>
            <a:normAutofit/>
          </a:bodyPr>
          <a:lstStyle/>
          <a:p>
            <a:r>
              <a:rPr kumimoji="1" lang="ja-JP" altLang="en-US" sz="4000" dirty="0"/>
              <a:t>・執行部やリーダー役の人から指示が</a:t>
            </a:r>
            <a:endParaRPr kumimoji="1" lang="en-US" altLang="ja-JP" sz="4000" dirty="0"/>
          </a:p>
          <a:p>
            <a:r>
              <a:rPr lang="ja-JP" altLang="en-US" sz="4000" dirty="0"/>
              <a:t>　</a:t>
            </a:r>
            <a:r>
              <a:rPr kumimoji="1" lang="ja-JP" altLang="en-US" sz="4000" dirty="0"/>
              <a:t>ある時は、</a:t>
            </a:r>
            <a:r>
              <a:rPr kumimoji="1" lang="ja-JP" altLang="en-US" sz="4000" dirty="0">
                <a:solidFill>
                  <a:srgbClr val="FF0000"/>
                </a:solidFill>
              </a:rPr>
              <a:t>しゃべらず、静かに聞く。</a:t>
            </a:r>
            <a:endParaRPr kumimoji="1" lang="en-US" altLang="ja-JP" sz="4000" dirty="0">
              <a:solidFill>
                <a:srgbClr val="FF0000"/>
              </a:solidFill>
            </a:endParaRPr>
          </a:p>
          <a:p>
            <a:endParaRPr kumimoji="1" lang="en-US" altLang="ja-JP" sz="1600" dirty="0">
              <a:solidFill>
                <a:srgbClr val="FF0000"/>
              </a:solidFill>
            </a:endParaRPr>
          </a:p>
          <a:p>
            <a:r>
              <a:rPr lang="ja-JP" altLang="en-US" sz="4000" dirty="0"/>
              <a:t>・他の人が嫌な思いをするような発言は</a:t>
            </a:r>
            <a:endParaRPr lang="en-US" altLang="ja-JP" sz="4000" dirty="0"/>
          </a:p>
          <a:p>
            <a:r>
              <a:rPr lang="ja-JP" altLang="en-US" sz="4000" dirty="0"/>
              <a:t>　せず、</a:t>
            </a:r>
            <a:r>
              <a:rPr lang="ja-JP" altLang="en-US" sz="4000" dirty="0">
                <a:solidFill>
                  <a:srgbClr val="FF0000"/>
                </a:solidFill>
              </a:rPr>
              <a:t>前向きな励ます発言をする。</a:t>
            </a:r>
            <a:endParaRPr lang="en-US" altLang="ja-JP" sz="4000" dirty="0">
              <a:solidFill>
                <a:srgbClr val="FF0000"/>
              </a:solidFill>
            </a:endParaRPr>
          </a:p>
          <a:p>
            <a:endParaRPr lang="en-US" altLang="ja-JP" sz="1600" dirty="0">
              <a:solidFill>
                <a:srgbClr val="FF0000"/>
              </a:solidFill>
            </a:endParaRPr>
          </a:p>
          <a:p>
            <a:r>
              <a:rPr lang="ja-JP" altLang="en-US" sz="4000" dirty="0"/>
              <a:t>・困った時は、遠慮せず</a:t>
            </a:r>
            <a:r>
              <a:rPr lang="ja-JP" altLang="en-US" sz="4000" dirty="0">
                <a:solidFill>
                  <a:srgbClr val="FF0000"/>
                </a:solidFill>
              </a:rPr>
              <a:t>相談する。</a:t>
            </a:r>
            <a:endParaRPr lang="en-US" altLang="ja-JP" sz="4000" dirty="0">
              <a:solidFill>
                <a:srgbClr val="FF0000"/>
              </a:solidFill>
            </a:endParaRPr>
          </a:p>
        </p:txBody>
      </p:sp>
      <p:sp>
        <p:nvSpPr>
          <p:cNvPr id="4" name="スライド番号プレースホルダー 3">
            <a:extLst>
              <a:ext uri="{FF2B5EF4-FFF2-40B4-BE49-F238E27FC236}">
                <a16:creationId xmlns:a16="http://schemas.microsoft.com/office/drawing/2014/main" id="{CB512951-3AB7-4CC1-801E-53E176644E69}"/>
              </a:ext>
            </a:extLst>
          </p:cNvPr>
          <p:cNvSpPr>
            <a:spLocks noGrp="1"/>
          </p:cNvSpPr>
          <p:nvPr>
            <p:ph type="sldNum" sz="quarter" idx="12"/>
          </p:nvPr>
        </p:nvSpPr>
        <p:spPr/>
        <p:txBody>
          <a:bodyPr/>
          <a:lstStyle/>
          <a:p>
            <a:fld id="{ADA97D1A-1B80-482D-A443-D1DE46BFE97E}" type="slidenum">
              <a:rPr kumimoji="1" lang="ja-JP" altLang="en-US" smtClean="0"/>
              <a:t>5</a:t>
            </a:fld>
            <a:endParaRPr kumimoji="1" lang="ja-JP" altLang="en-US"/>
          </a:p>
        </p:txBody>
      </p:sp>
    </p:spTree>
    <p:extLst>
      <p:ext uri="{BB962C8B-B14F-4D97-AF65-F5344CB8AC3E}">
        <p14:creationId xmlns:p14="http://schemas.microsoft.com/office/powerpoint/2010/main" val="2756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DC468-D887-47CD-BA7F-4ACA9294D5E1}"/>
              </a:ext>
            </a:extLst>
          </p:cNvPr>
          <p:cNvSpPr>
            <a:spLocks noGrp="1"/>
          </p:cNvSpPr>
          <p:nvPr>
            <p:ph type="title"/>
          </p:nvPr>
        </p:nvSpPr>
        <p:spPr/>
        <p:txBody>
          <a:bodyPr/>
          <a:lstStyle/>
          <a:p>
            <a:r>
              <a:rPr kumimoji="1" lang="ja-JP" altLang="en-US" dirty="0"/>
              <a:t>今日の活動</a:t>
            </a:r>
          </a:p>
        </p:txBody>
      </p:sp>
      <p:sp>
        <p:nvSpPr>
          <p:cNvPr id="4" name="スライド番号プレースホルダー 3">
            <a:extLst>
              <a:ext uri="{FF2B5EF4-FFF2-40B4-BE49-F238E27FC236}">
                <a16:creationId xmlns:a16="http://schemas.microsoft.com/office/drawing/2014/main" id="{D5065A20-5BD5-4623-A710-59260038AEF7}"/>
              </a:ext>
            </a:extLst>
          </p:cNvPr>
          <p:cNvSpPr>
            <a:spLocks noGrp="1"/>
          </p:cNvSpPr>
          <p:nvPr>
            <p:ph type="sldNum" sz="quarter" idx="12"/>
          </p:nvPr>
        </p:nvSpPr>
        <p:spPr/>
        <p:txBody>
          <a:bodyPr/>
          <a:lstStyle/>
          <a:p>
            <a:fld id="{ADA97D1A-1B80-482D-A443-D1DE46BFE97E}" type="slidenum">
              <a:rPr kumimoji="1" lang="ja-JP" altLang="en-US" smtClean="0"/>
              <a:t>6</a:t>
            </a:fld>
            <a:endParaRPr kumimoji="1" lang="ja-JP" altLang="en-US"/>
          </a:p>
        </p:txBody>
      </p:sp>
      <p:sp>
        <p:nvSpPr>
          <p:cNvPr id="5" name="四角形: メモ 4">
            <a:extLst>
              <a:ext uri="{FF2B5EF4-FFF2-40B4-BE49-F238E27FC236}">
                <a16:creationId xmlns:a16="http://schemas.microsoft.com/office/drawing/2014/main" id="{4A56A92F-2F45-4017-86D6-565845CDBB2F}"/>
              </a:ext>
            </a:extLst>
          </p:cNvPr>
          <p:cNvSpPr/>
          <p:nvPr/>
        </p:nvSpPr>
        <p:spPr>
          <a:xfrm>
            <a:off x="1272400" y="1646975"/>
            <a:ext cx="9875519" cy="3643744"/>
          </a:xfrm>
          <a:prstGeom prst="foldedCorner">
            <a:avLst>
              <a:gd name="adj" fmla="val 7381"/>
            </a:avLst>
          </a:prstGeom>
          <a:solidFill>
            <a:srgbClr val="FDE7FB"/>
          </a:solidFill>
          <a:ln w="38100">
            <a:solidFill>
              <a:srgbClr val="EC34DF"/>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0" dirty="0">
                <a:latin typeface="UD デジタル 教科書体 NK-B" panose="02020700000000000000" pitchFamily="18" charset="-128"/>
                <a:ea typeface="UD デジタル 教科書体 NK-B" panose="02020700000000000000" pitchFamily="18" charset="-128"/>
              </a:rPr>
              <a:t>　ひたすら</a:t>
            </a:r>
            <a:endParaRPr kumimoji="1" lang="en-US" altLang="ja-JP" sz="10000" dirty="0">
              <a:latin typeface="UD デジタル 教科書体 NK-B" panose="02020700000000000000" pitchFamily="18" charset="-128"/>
              <a:ea typeface="UD デジタル 教科書体 NK-B" panose="02020700000000000000" pitchFamily="18" charset="-128"/>
            </a:endParaRPr>
          </a:p>
          <a:p>
            <a:pPr algn="ctr"/>
            <a:r>
              <a:rPr kumimoji="1" lang="ja-JP" altLang="en-US" sz="10000" dirty="0">
                <a:latin typeface="UD デジタル 教科書体 NK-B" panose="02020700000000000000" pitchFamily="18" charset="-128"/>
                <a:ea typeface="UD デジタル 教科書体 NK-B" panose="02020700000000000000" pitchFamily="18" charset="-128"/>
              </a:rPr>
              <a:t>　　　ジャンケン</a:t>
            </a:r>
            <a:r>
              <a:rPr kumimoji="1" lang="ja-JP" altLang="en-US" sz="4000" baseline="100000" dirty="0">
                <a:latin typeface="UD デジタル 教科書体 NK-B" panose="02020700000000000000" pitchFamily="18" charset="-128"/>
                <a:ea typeface="UD デジタル 教科書体 NK-B" panose="02020700000000000000" pitchFamily="18" charset="-128"/>
              </a:rPr>
              <a:t>１）</a:t>
            </a:r>
            <a:endParaRPr kumimoji="1" lang="ja-JP" altLang="en-US" sz="10000" baseline="100000" dirty="0">
              <a:latin typeface="UD デジタル 教科書体 NK-B" panose="02020700000000000000" pitchFamily="18" charset="-128"/>
              <a:ea typeface="UD デジタル 教科書体 NK-B" panose="02020700000000000000" pitchFamily="18" charset="-128"/>
            </a:endParaRPr>
          </a:p>
        </p:txBody>
      </p:sp>
      <p:pic>
        <p:nvPicPr>
          <p:cNvPr id="7" name="コンテンツ プレースホルダー 6">
            <a:extLst>
              <a:ext uri="{FF2B5EF4-FFF2-40B4-BE49-F238E27FC236}">
                <a16:creationId xmlns:a16="http://schemas.microsoft.com/office/drawing/2014/main" id="{6EF6F8C0-AB5A-4AB3-AC65-494FBCE817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3888208"/>
            <a:ext cx="1813193" cy="2064018"/>
          </a:xfrm>
        </p:spPr>
      </p:pic>
      <p:pic>
        <p:nvPicPr>
          <p:cNvPr id="9" name="図 8">
            <a:extLst>
              <a:ext uri="{FF2B5EF4-FFF2-40B4-BE49-F238E27FC236}">
                <a16:creationId xmlns:a16="http://schemas.microsoft.com/office/drawing/2014/main" id="{EE97BDF2-2063-4BD9-A894-CFDB03F59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473" y="739858"/>
            <a:ext cx="2420229" cy="1942234"/>
          </a:xfrm>
          <a:prstGeom prst="rect">
            <a:avLst/>
          </a:prstGeom>
        </p:spPr>
      </p:pic>
      <p:pic>
        <p:nvPicPr>
          <p:cNvPr id="10" name="図 9">
            <a:extLst>
              <a:ext uri="{FF2B5EF4-FFF2-40B4-BE49-F238E27FC236}">
                <a16:creationId xmlns:a16="http://schemas.microsoft.com/office/drawing/2014/main" id="{F32B3789-B21E-4079-8318-45CE4C9223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517" y="739858"/>
            <a:ext cx="2420229" cy="1942234"/>
          </a:xfrm>
          <a:prstGeom prst="rect">
            <a:avLst/>
          </a:prstGeom>
        </p:spPr>
      </p:pic>
      <p:pic>
        <p:nvPicPr>
          <p:cNvPr id="12" name="図 11">
            <a:extLst>
              <a:ext uri="{FF2B5EF4-FFF2-40B4-BE49-F238E27FC236}">
                <a16:creationId xmlns:a16="http://schemas.microsoft.com/office/drawing/2014/main" id="{E34E6692-6148-4950-BCCD-2D5714742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5006" y="4414602"/>
            <a:ext cx="3110904" cy="1913206"/>
          </a:xfrm>
          <a:prstGeom prst="rect">
            <a:avLst/>
          </a:prstGeom>
        </p:spPr>
      </p:pic>
      <p:sp>
        <p:nvSpPr>
          <p:cNvPr id="3" name="テキスト ボックス 2">
            <a:extLst>
              <a:ext uri="{FF2B5EF4-FFF2-40B4-BE49-F238E27FC236}">
                <a16:creationId xmlns:a16="http://schemas.microsoft.com/office/drawing/2014/main" id="{838DA645-4B9D-45FD-A6D2-1B4857119E37}"/>
              </a:ext>
            </a:extLst>
          </p:cNvPr>
          <p:cNvSpPr txBox="1"/>
          <p:nvPr/>
        </p:nvSpPr>
        <p:spPr>
          <a:xfrm>
            <a:off x="1858997" y="6090453"/>
            <a:ext cx="10666558" cy="369332"/>
          </a:xfrm>
          <a:prstGeom prst="rect">
            <a:avLst/>
          </a:prstGeom>
          <a:noFill/>
        </p:spPr>
        <p:txBody>
          <a:bodyPr wrap="square" rtlCol="0">
            <a:spAutoFit/>
          </a:bodyPr>
          <a:lstStyle/>
          <a:p>
            <a:r>
              <a:rPr kumimoji="1" lang="ja-JP" altLang="en-US" dirty="0"/>
              <a:t>１）田上不二夫，</a:t>
            </a:r>
            <a:r>
              <a:rPr kumimoji="1" lang="en-US" altLang="ja-JP" dirty="0"/>
              <a:t>2003</a:t>
            </a:r>
            <a:r>
              <a:rPr kumimoji="1" lang="ja-JP" altLang="en-US" dirty="0"/>
              <a:t>，</a:t>
            </a:r>
            <a:r>
              <a:rPr kumimoji="1" lang="en-US" altLang="ja-JP" dirty="0"/>
              <a:t>『</a:t>
            </a:r>
            <a:r>
              <a:rPr kumimoji="1" lang="ja-JP" altLang="en-US" dirty="0"/>
              <a:t>対人関係ゲームによる仲間づくり－学級担任にできるカウンセリング</a:t>
            </a:r>
            <a:r>
              <a:rPr kumimoji="1" lang="en-US" altLang="ja-JP" dirty="0"/>
              <a:t>』 </a:t>
            </a:r>
            <a:r>
              <a:rPr kumimoji="1" lang="ja-JP" altLang="en-US" dirty="0"/>
              <a:t>，金子書房</a:t>
            </a:r>
          </a:p>
        </p:txBody>
      </p:sp>
    </p:spTree>
    <p:extLst>
      <p:ext uri="{BB962C8B-B14F-4D97-AF65-F5344CB8AC3E}">
        <p14:creationId xmlns:p14="http://schemas.microsoft.com/office/powerpoint/2010/main" val="27733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B21A1-BC0C-4D6B-9E8A-54C1AD3DA904}"/>
              </a:ext>
            </a:extLst>
          </p:cNvPr>
          <p:cNvSpPr>
            <a:spLocks noGrp="1"/>
          </p:cNvSpPr>
          <p:nvPr>
            <p:ph type="title"/>
          </p:nvPr>
        </p:nvSpPr>
        <p:spPr/>
        <p:txBody>
          <a:bodyPr/>
          <a:lstStyle/>
          <a:p>
            <a:r>
              <a:rPr kumimoji="1" lang="ja-JP" altLang="en-US" dirty="0"/>
              <a:t>ひたすら</a:t>
            </a:r>
            <a:r>
              <a:rPr lang="ja-JP" altLang="en-US" dirty="0"/>
              <a:t>ジャンケン</a:t>
            </a:r>
            <a:endParaRPr kumimoji="1" lang="ja-JP" altLang="en-US" dirty="0"/>
          </a:p>
        </p:txBody>
      </p:sp>
      <p:sp>
        <p:nvSpPr>
          <p:cNvPr id="3" name="コンテンツ プレースホルダー 2">
            <a:extLst>
              <a:ext uri="{FF2B5EF4-FFF2-40B4-BE49-F238E27FC236}">
                <a16:creationId xmlns:a16="http://schemas.microsoft.com/office/drawing/2014/main" id="{53BD9793-1491-45ED-AAC1-F39557325C6E}"/>
              </a:ext>
            </a:extLst>
          </p:cNvPr>
          <p:cNvSpPr>
            <a:spLocks noGrp="1"/>
          </p:cNvSpPr>
          <p:nvPr>
            <p:ph idx="1"/>
          </p:nvPr>
        </p:nvSpPr>
        <p:spPr>
          <a:xfrm>
            <a:off x="1097279" y="1326111"/>
            <a:ext cx="10565633" cy="5245285"/>
          </a:xfrm>
        </p:spPr>
        <p:txBody>
          <a:bodyPr>
            <a:normAutofit/>
          </a:bodyPr>
          <a:lstStyle/>
          <a:p>
            <a:r>
              <a:rPr kumimoji="1" lang="en-US" altLang="ja-JP" sz="4000" dirty="0">
                <a:solidFill>
                  <a:schemeClr val="tx1"/>
                </a:solidFill>
              </a:rPr>
              <a:t>【</a:t>
            </a:r>
            <a:r>
              <a:rPr kumimoji="1" lang="ja-JP" altLang="en-US" sz="4000" dirty="0">
                <a:solidFill>
                  <a:schemeClr val="tx1"/>
                </a:solidFill>
              </a:rPr>
              <a:t>ルール</a:t>
            </a:r>
            <a:r>
              <a:rPr kumimoji="1" lang="en-US" altLang="ja-JP" sz="4000" dirty="0">
                <a:solidFill>
                  <a:schemeClr val="tx1"/>
                </a:solidFill>
              </a:rPr>
              <a:t>】</a:t>
            </a:r>
          </a:p>
          <a:p>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　①スタートの合図とともに、１対１で</a:t>
            </a:r>
            <a:endParaRPr lang="en-US" altLang="ja-JP" sz="40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　　ジャンケンをする。</a:t>
            </a:r>
            <a:endParaRPr lang="en-US" altLang="ja-JP" sz="40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　②</a:t>
            </a:r>
            <a:r>
              <a:rPr kumimoji="1"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まずはとなりどうし</a:t>
            </a:r>
            <a:r>
              <a:rPr kumimoji="1"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で、</a:t>
            </a:r>
            <a:r>
              <a:rPr kumimoji="1"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その後は相手を</a:t>
            </a:r>
            <a:endParaRPr kumimoji="1" lang="en-US" altLang="ja-JP" sz="4000" b="1" dirty="0">
              <a:solidFill>
                <a:srgbClr val="0070C0"/>
              </a:solidFill>
              <a:latin typeface="UD デジタル 教科書体 NP-R" panose="02020400000000000000" pitchFamily="18" charset="-128"/>
              <a:ea typeface="UD デジタル 教科書体 NP-R" panose="02020400000000000000" pitchFamily="18" charset="-128"/>
            </a:endParaRPr>
          </a:p>
          <a:p>
            <a:r>
              <a:rPr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　　</a:t>
            </a:r>
            <a:r>
              <a:rPr kumimoji="1"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さがして</a:t>
            </a:r>
            <a:r>
              <a:rPr lang="ja-JP" altLang="en-US" sz="4000" b="1" dirty="0">
                <a:solidFill>
                  <a:schemeClr val="tx1"/>
                </a:solidFill>
                <a:latin typeface="UD デジタル 教科書体 NP-R" panose="02020400000000000000" pitchFamily="18" charset="-128"/>
                <a:ea typeface="UD デジタル 教科書体 NP-R" panose="02020400000000000000" pitchFamily="18" charset="-128"/>
              </a:rPr>
              <a:t>ジャンケン</a:t>
            </a:r>
            <a:r>
              <a:rPr kumimoji="1"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をする。</a:t>
            </a:r>
            <a:endParaRPr kumimoji="1" lang="en-US" altLang="ja-JP" sz="40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　③ジャンケンをした</a:t>
            </a:r>
            <a:r>
              <a:rPr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回数を覚えておく</a:t>
            </a:r>
            <a:r>
              <a:rPr lang="ja-JP" altLang="en-US" sz="4000" dirty="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4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DF5FFABD-03B8-41D0-B37A-E866B6907E07}"/>
              </a:ext>
            </a:extLst>
          </p:cNvPr>
          <p:cNvSpPr>
            <a:spLocks noGrp="1"/>
          </p:cNvSpPr>
          <p:nvPr>
            <p:ph type="sldNum" sz="quarter" idx="12"/>
          </p:nvPr>
        </p:nvSpPr>
        <p:spPr/>
        <p:txBody>
          <a:bodyPr/>
          <a:lstStyle/>
          <a:p>
            <a:fld id="{ADA97D1A-1B80-482D-A443-D1DE46BFE97E}" type="slidenum">
              <a:rPr kumimoji="1" lang="ja-JP" altLang="en-US" smtClean="0"/>
              <a:t>7</a:t>
            </a:fld>
            <a:endParaRPr kumimoji="1" lang="ja-JP" altLang="en-US"/>
          </a:p>
        </p:txBody>
      </p:sp>
      <p:pic>
        <p:nvPicPr>
          <p:cNvPr id="5" name="図 4">
            <a:extLst>
              <a:ext uri="{FF2B5EF4-FFF2-40B4-BE49-F238E27FC236}">
                <a16:creationId xmlns:a16="http://schemas.microsoft.com/office/drawing/2014/main" id="{D9DD1811-DC1E-4DAB-A2B2-B35B61162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036" y="115004"/>
            <a:ext cx="1690255" cy="1039507"/>
          </a:xfrm>
          <a:prstGeom prst="rect">
            <a:avLst/>
          </a:prstGeom>
        </p:spPr>
      </p:pic>
    </p:spTree>
    <p:extLst>
      <p:ext uri="{BB962C8B-B14F-4D97-AF65-F5344CB8AC3E}">
        <p14:creationId xmlns:p14="http://schemas.microsoft.com/office/powerpoint/2010/main" val="64650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B21A1-BC0C-4D6B-9E8A-54C1AD3DA904}"/>
              </a:ext>
            </a:extLst>
          </p:cNvPr>
          <p:cNvSpPr>
            <a:spLocks noGrp="1"/>
          </p:cNvSpPr>
          <p:nvPr>
            <p:ph type="title"/>
          </p:nvPr>
        </p:nvSpPr>
        <p:spPr/>
        <p:txBody>
          <a:bodyPr/>
          <a:lstStyle/>
          <a:p>
            <a:r>
              <a:rPr kumimoji="1" lang="ja-JP" altLang="en-US" dirty="0">
                <a:solidFill>
                  <a:schemeClr val="tx1"/>
                </a:solidFill>
              </a:rPr>
              <a:t>ひたすらじゃんけん</a:t>
            </a:r>
          </a:p>
        </p:txBody>
      </p:sp>
      <p:sp>
        <p:nvSpPr>
          <p:cNvPr id="3" name="コンテンツ プレースホルダー 2">
            <a:extLst>
              <a:ext uri="{FF2B5EF4-FFF2-40B4-BE49-F238E27FC236}">
                <a16:creationId xmlns:a16="http://schemas.microsoft.com/office/drawing/2014/main" id="{53BD9793-1491-45ED-AAC1-F39557325C6E}"/>
              </a:ext>
            </a:extLst>
          </p:cNvPr>
          <p:cNvSpPr>
            <a:spLocks noGrp="1"/>
          </p:cNvSpPr>
          <p:nvPr>
            <p:ph idx="1"/>
          </p:nvPr>
        </p:nvSpPr>
        <p:spPr>
          <a:xfrm>
            <a:off x="1097279" y="1466492"/>
            <a:ext cx="10565633" cy="4589252"/>
          </a:xfrm>
        </p:spPr>
        <p:txBody>
          <a:bodyPr>
            <a:normAutofit/>
          </a:bodyPr>
          <a:lstStyle/>
          <a:p>
            <a:r>
              <a:rPr kumimoji="1" lang="en-US" altLang="ja-JP" sz="3600" dirty="0">
                <a:solidFill>
                  <a:schemeClr val="tx1"/>
                </a:solidFill>
              </a:rPr>
              <a:t>【</a:t>
            </a:r>
            <a:r>
              <a:rPr kumimoji="1" lang="ja-JP" altLang="en-US" sz="3600" dirty="0">
                <a:solidFill>
                  <a:schemeClr val="tx1"/>
                </a:solidFill>
              </a:rPr>
              <a:t>約束事</a:t>
            </a:r>
            <a:r>
              <a:rPr kumimoji="1" lang="en-US" altLang="ja-JP" sz="3600" dirty="0">
                <a:solidFill>
                  <a:schemeClr val="tx1"/>
                </a:solidFill>
              </a:rPr>
              <a:t>】</a:t>
            </a:r>
          </a:p>
          <a:p>
            <a:r>
              <a:rPr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　〇最初に「</a:t>
            </a:r>
            <a:r>
              <a:rPr lang="ja-JP" altLang="en-US" sz="3600" b="1" dirty="0">
                <a:solidFill>
                  <a:srgbClr val="0070C0"/>
                </a:solidFill>
                <a:latin typeface="UD デジタル 教科書体 NP-R" panose="02020400000000000000" pitchFamily="18" charset="-128"/>
                <a:ea typeface="UD デジタル 教科書体 NP-R" panose="02020400000000000000" pitchFamily="18" charset="-128"/>
              </a:rPr>
              <a:t>お願いします</a:t>
            </a:r>
            <a:r>
              <a:rPr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」、終わったら</a:t>
            </a:r>
            <a:endParaRPr lang="en-US" altLang="ja-JP" sz="36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3600" b="1" dirty="0">
                <a:solidFill>
                  <a:srgbClr val="0070C0"/>
                </a:solidFill>
                <a:latin typeface="UD デジタル 教科書体 NP-R" panose="02020400000000000000" pitchFamily="18" charset="-128"/>
                <a:ea typeface="UD デジタル 教科書体 NP-R" panose="02020400000000000000" pitchFamily="18" charset="-128"/>
              </a:rPr>
              <a:t>ありがとうございました</a:t>
            </a:r>
            <a:r>
              <a:rPr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」とあいさつをする。</a:t>
            </a:r>
            <a:endParaRPr lang="en-US" altLang="ja-JP" sz="36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　〇なるべく</a:t>
            </a:r>
            <a:r>
              <a:rPr lang="ja-JP" altLang="en-US" sz="3600" b="1" dirty="0">
                <a:solidFill>
                  <a:srgbClr val="0070C0"/>
                </a:solidFill>
                <a:latin typeface="UD デジタル 教科書体 NP-R" panose="02020400000000000000" pitchFamily="18" charset="-128"/>
                <a:ea typeface="UD デジタル 教科書体 NP-R" panose="02020400000000000000" pitchFamily="18" charset="-128"/>
              </a:rPr>
              <a:t>他学年の人</a:t>
            </a:r>
            <a:r>
              <a:rPr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とジャンケンをする。</a:t>
            </a:r>
            <a:endParaRPr lang="en-US" altLang="ja-JP" sz="36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　〇負けが続いても、</a:t>
            </a:r>
            <a:r>
              <a:rPr kumimoji="1"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泣いたり、ケンカしたり</a:t>
            </a:r>
            <a:endParaRPr kumimoji="1" lang="en-US" altLang="ja-JP" sz="36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　　</a:t>
            </a:r>
            <a:r>
              <a:rPr kumimoji="1"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しない</a:t>
            </a:r>
            <a:r>
              <a:rPr kumimoji="1" lang="ja-JP" altLang="en-US" sz="3600" dirty="0">
                <a:solidFill>
                  <a:schemeClr val="tx1"/>
                </a:solidFill>
                <a:latin typeface="UD デジタル 教科書体 NP-R" panose="02020400000000000000" pitchFamily="18" charset="-128"/>
                <a:ea typeface="UD デジタル 教科書体 NP-R" panose="02020400000000000000" pitchFamily="18" charset="-128"/>
              </a:rPr>
              <a:t>。</a:t>
            </a:r>
          </a:p>
        </p:txBody>
      </p:sp>
      <p:sp>
        <p:nvSpPr>
          <p:cNvPr id="4" name="スライド番号プレースホルダー 3">
            <a:extLst>
              <a:ext uri="{FF2B5EF4-FFF2-40B4-BE49-F238E27FC236}">
                <a16:creationId xmlns:a16="http://schemas.microsoft.com/office/drawing/2014/main" id="{DF5FFABD-03B8-41D0-B37A-E866B6907E07}"/>
              </a:ext>
            </a:extLst>
          </p:cNvPr>
          <p:cNvSpPr>
            <a:spLocks noGrp="1"/>
          </p:cNvSpPr>
          <p:nvPr>
            <p:ph type="sldNum" sz="quarter" idx="12"/>
          </p:nvPr>
        </p:nvSpPr>
        <p:spPr/>
        <p:txBody>
          <a:bodyPr/>
          <a:lstStyle/>
          <a:p>
            <a:fld id="{ADA97D1A-1B80-482D-A443-D1DE46BFE97E}" type="slidenum">
              <a:rPr kumimoji="1" lang="ja-JP" altLang="en-US" smtClean="0"/>
              <a:t>8</a:t>
            </a:fld>
            <a:endParaRPr kumimoji="1" lang="ja-JP" altLang="en-US"/>
          </a:p>
        </p:txBody>
      </p:sp>
      <p:pic>
        <p:nvPicPr>
          <p:cNvPr id="5" name="図 4">
            <a:extLst>
              <a:ext uri="{FF2B5EF4-FFF2-40B4-BE49-F238E27FC236}">
                <a16:creationId xmlns:a16="http://schemas.microsoft.com/office/drawing/2014/main" id="{D9DD1811-DC1E-4DAB-A2B2-B35B61162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036" y="115004"/>
            <a:ext cx="1690255" cy="1039507"/>
          </a:xfrm>
          <a:prstGeom prst="rect">
            <a:avLst/>
          </a:prstGeom>
        </p:spPr>
      </p:pic>
    </p:spTree>
    <p:extLst>
      <p:ext uri="{BB962C8B-B14F-4D97-AF65-F5344CB8AC3E}">
        <p14:creationId xmlns:p14="http://schemas.microsoft.com/office/powerpoint/2010/main" val="2091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FD86BD-2659-4B3F-A53D-9F8E599E427E}"/>
              </a:ext>
            </a:extLst>
          </p:cNvPr>
          <p:cNvSpPr>
            <a:spLocks noGrp="1"/>
          </p:cNvSpPr>
          <p:nvPr>
            <p:ph type="title"/>
          </p:nvPr>
        </p:nvSpPr>
        <p:spPr/>
        <p:txBody>
          <a:bodyPr/>
          <a:lstStyle/>
          <a:p>
            <a:r>
              <a:rPr kumimoji="1" lang="ja-JP" altLang="en-US" dirty="0"/>
              <a:t>それでは</a:t>
            </a:r>
            <a:r>
              <a:rPr kumimoji="1" lang="en-US" altLang="ja-JP" dirty="0"/>
              <a:t>…</a:t>
            </a:r>
            <a:endParaRPr kumimoji="1" lang="ja-JP" altLang="en-US" dirty="0"/>
          </a:p>
        </p:txBody>
      </p:sp>
      <p:sp>
        <p:nvSpPr>
          <p:cNvPr id="4" name="スライド番号プレースホルダー 3">
            <a:extLst>
              <a:ext uri="{FF2B5EF4-FFF2-40B4-BE49-F238E27FC236}">
                <a16:creationId xmlns:a16="http://schemas.microsoft.com/office/drawing/2014/main" id="{F74A56DF-A7EF-4C3F-A08C-0086332D2302}"/>
              </a:ext>
            </a:extLst>
          </p:cNvPr>
          <p:cNvSpPr>
            <a:spLocks noGrp="1"/>
          </p:cNvSpPr>
          <p:nvPr>
            <p:ph type="sldNum" sz="quarter" idx="12"/>
          </p:nvPr>
        </p:nvSpPr>
        <p:spPr/>
        <p:txBody>
          <a:bodyPr/>
          <a:lstStyle/>
          <a:p>
            <a:fld id="{ADA97D1A-1B80-482D-A443-D1DE46BFE97E}" type="slidenum">
              <a:rPr kumimoji="1" lang="ja-JP" altLang="en-US" smtClean="0"/>
              <a:t>9</a:t>
            </a:fld>
            <a:endParaRPr kumimoji="1" lang="ja-JP" altLang="en-US"/>
          </a:p>
        </p:txBody>
      </p:sp>
      <p:pic>
        <p:nvPicPr>
          <p:cNvPr id="11" name="図 10">
            <a:extLst>
              <a:ext uri="{FF2B5EF4-FFF2-40B4-BE49-F238E27FC236}">
                <a16:creationId xmlns:a16="http://schemas.microsoft.com/office/drawing/2014/main" id="{F20447FE-9AE3-4268-B305-A18A80241C96}"/>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t="8272" b="7667"/>
          <a:stretch/>
        </p:blipFill>
        <p:spPr>
          <a:xfrm>
            <a:off x="3158836" y="1942108"/>
            <a:ext cx="5264728" cy="4425537"/>
          </a:xfrm>
          <a:prstGeom prst="rect">
            <a:avLst/>
          </a:prstGeom>
        </p:spPr>
      </p:pic>
      <p:pic>
        <p:nvPicPr>
          <p:cNvPr id="12" name="クロック 2024-02-20 10-01-29_Trim">
            <a:hlinkClick r:id="" action="ppaction://media"/>
            <a:extLst>
              <a:ext uri="{FF2B5EF4-FFF2-40B4-BE49-F238E27FC236}">
                <a16:creationId xmlns:a16="http://schemas.microsoft.com/office/drawing/2014/main" id="{B52472CB-B164-488C-973A-4D56617BF15C}"/>
              </a:ext>
            </a:extLst>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7"/>
          <a:srcRect l="33860" t="33598" r="34492" b="57040"/>
          <a:stretch/>
        </p:blipFill>
        <p:spPr>
          <a:xfrm>
            <a:off x="4378035" y="3906981"/>
            <a:ext cx="2860965" cy="872837"/>
          </a:xfrm>
        </p:spPr>
      </p:pic>
      <p:sp>
        <p:nvSpPr>
          <p:cNvPr id="5" name="四角形: 角を丸くする 4">
            <a:extLst>
              <a:ext uri="{FF2B5EF4-FFF2-40B4-BE49-F238E27FC236}">
                <a16:creationId xmlns:a16="http://schemas.microsoft.com/office/drawing/2014/main" id="{57FD016D-09BF-40D8-97C5-1789456EA0AD}"/>
              </a:ext>
            </a:extLst>
          </p:cNvPr>
          <p:cNvSpPr/>
          <p:nvPr/>
        </p:nvSpPr>
        <p:spPr>
          <a:xfrm>
            <a:off x="1925088" y="960272"/>
            <a:ext cx="7766858" cy="981833"/>
          </a:xfrm>
          <a:prstGeom prst="roundRect">
            <a:avLst/>
          </a:prstGeom>
          <a:solidFill>
            <a:srgbClr val="FBD1F8"/>
          </a:solidFill>
          <a:ln>
            <a:solidFill>
              <a:srgbClr val="960E8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400" dirty="0">
                <a:latin typeface="UD デジタル 教科書体 NP-B" panose="02020700000000000000" pitchFamily="18" charset="-128"/>
                <a:ea typeface="UD デジタル 教科書体 NP-B" panose="02020700000000000000" pitchFamily="18" charset="-128"/>
              </a:rPr>
              <a:t>ひたすらジャンケン</a:t>
            </a:r>
          </a:p>
        </p:txBody>
      </p:sp>
      <p:pic>
        <p:nvPicPr>
          <p:cNvPr id="14" name="図 13">
            <a:extLst>
              <a:ext uri="{FF2B5EF4-FFF2-40B4-BE49-F238E27FC236}">
                <a16:creationId xmlns:a16="http://schemas.microsoft.com/office/drawing/2014/main" id="{483248A5-954C-4BF6-9B01-EB3E732817D7}"/>
              </a:ext>
            </a:extLst>
          </p:cNvPr>
          <p:cNvPicPr>
            <a:picLocks noChangeAspect="1"/>
          </p:cNvPicPr>
          <p:nvPr/>
        </p:nvPicPr>
        <p:blipFill rotWithShape="1">
          <a:blip r:embed="rId8">
            <a:extLst>
              <a:ext uri="{28A0092B-C50C-407E-A947-70E740481C1C}">
                <a14:useLocalDpi xmlns:a14="http://schemas.microsoft.com/office/drawing/2010/main" val="0"/>
              </a:ext>
            </a:extLst>
          </a:blip>
          <a:srcRect r="21765"/>
          <a:stretch/>
        </p:blipFill>
        <p:spPr>
          <a:xfrm>
            <a:off x="7817427" y="2140498"/>
            <a:ext cx="3151910" cy="4028755"/>
          </a:xfrm>
          <a:prstGeom prst="rect">
            <a:avLst/>
          </a:prstGeom>
        </p:spPr>
      </p:pic>
      <p:sp>
        <p:nvSpPr>
          <p:cNvPr id="15" name="吹き出し: 角を丸めた四角形 14">
            <a:extLst>
              <a:ext uri="{FF2B5EF4-FFF2-40B4-BE49-F238E27FC236}">
                <a16:creationId xmlns:a16="http://schemas.microsoft.com/office/drawing/2014/main" id="{F7E98421-87FF-4887-8C6B-984B1A038831}"/>
              </a:ext>
            </a:extLst>
          </p:cNvPr>
          <p:cNvSpPr/>
          <p:nvPr/>
        </p:nvSpPr>
        <p:spPr>
          <a:xfrm>
            <a:off x="613063" y="2382982"/>
            <a:ext cx="3169229" cy="1413163"/>
          </a:xfrm>
          <a:prstGeom prst="wedgeRoundRectCallout">
            <a:avLst>
              <a:gd name="adj1" fmla="val 57082"/>
              <a:gd name="adj2" fmla="val 33287"/>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位置について、</a:t>
            </a:r>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よ～い・・・</a:t>
            </a:r>
          </a:p>
        </p:txBody>
      </p:sp>
      <p:sp>
        <p:nvSpPr>
          <p:cNvPr id="16" name="吹き出し: 角を丸めた四角形 15">
            <a:extLst>
              <a:ext uri="{FF2B5EF4-FFF2-40B4-BE49-F238E27FC236}">
                <a16:creationId xmlns:a16="http://schemas.microsoft.com/office/drawing/2014/main" id="{0F879B79-DB4F-4CC2-8D9A-F4B4064BBC41}"/>
              </a:ext>
            </a:extLst>
          </p:cNvPr>
          <p:cNvSpPr/>
          <p:nvPr/>
        </p:nvSpPr>
        <p:spPr>
          <a:xfrm>
            <a:off x="613063" y="4292186"/>
            <a:ext cx="3169229" cy="1413163"/>
          </a:xfrm>
          <a:prstGeom prst="wedgeRoundRectCallout">
            <a:avLst>
              <a:gd name="adj1" fmla="val 56645"/>
              <a:gd name="adj2" fmla="val 3875"/>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solidFill>
                  <a:srgbClr val="002060"/>
                </a:solidFill>
                <a:latin typeface="UD デジタル 教科書体 NP-B" panose="02020700000000000000" pitchFamily="18" charset="-128"/>
                <a:ea typeface="UD デジタル 教科書体 NP-B" panose="02020700000000000000" pitchFamily="18" charset="-128"/>
              </a:rPr>
              <a:t>スタート！</a:t>
            </a:r>
            <a:endParaRPr kumimoji="1" lang="en-US" altLang="ja-JP" sz="4400" b="1" dirty="0">
              <a:solidFill>
                <a:srgbClr val="002060"/>
              </a:solidFill>
              <a:latin typeface="UD デジタル 教科書体 NP-B" panose="02020700000000000000" pitchFamily="18" charset="-128"/>
              <a:ea typeface="UD デジタル 教科書体 NP-B" panose="02020700000000000000" pitchFamily="18" charset="-128"/>
            </a:endParaRPr>
          </a:p>
        </p:txBody>
      </p:sp>
      <p:sp>
        <p:nvSpPr>
          <p:cNvPr id="17" name="吹き出し: 角を丸めた四角形 16">
            <a:extLst>
              <a:ext uri="{FF2B5EF4-FFF2-40B4-BE49-F238E27FC236}">
                <a16:creationId xmlns:a16="http://schemas.microsoft.com/office/drawing/2014/main" id="{068E1134-2579-446E-BB15-7D16E1A5EDB9}"/>
              </a:ext>
            </a:extLst>
          </p:cNvPr>
          <p:cNvSpPr/>
          <p:nvPr/>
        </p:nvSpPr>
        <p:spPr>
          <a:xfrm>
            <a:off x="613063" y="4292186"/>
            <a:ext cx="3169229" cy="1413163"/>
          </a:xfrm>
          <a:prstGeom prst="wedgeRoundRectCallout">
            <a:avLst>
              <a:gd name="adj1" fmla="val 56645"/>
              <a:gd name="adj2" fmla="val 3875"/>
              <a:gd name="adj3" fmla="val 16667"/>
            </a:avLst>
          </a:prstGeom>
          <a:ln w="285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b="1" dirty="0">
                <a:solidFill>
                  <a:srgbClr val="FF0000"/>
                </a:solidFill>
                <a:latin typeface="UD デジタル 教科書体 NP-B" panose="02020700000000000000" pitchFamily="18" charset="-128"/>
                <a:ea typeface="UD デジタル 教科書体 NP-B" panose="02020700000000000000" pitchFamily="18" charset="-128"/>
              </a:rPr>
              <a:t>終了～！</a:t>
            </a:r>
            <a:endParaRPr kumimoji="1" lang="en-US" altLang="ja-JP" sz="4400" b="1"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17835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58" fill="hold"/>
                                        <p:tgtEl>
                                          <p:spTgt spid="12"/>
                                        </p:tgtEl>
                                      </p:cBhvr>
                                    </p:cmd>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xit" presetSubtype="0" fill="hold" grpId="0"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12"/>
                </p:tgtEl>
              </p:cMediaNode>
            </p:video>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2"/>
                                        </p:tgtEl>
                                      </p:cBhvr>
                                    </p:cmd>
                                  </p:childTnLst>
                                </p:cTn>
                              </p:par>
                            </p:childTnLst>
                          </p:cTn>
                        </p:par>
                      </p:childTnLst>
                    </p:cTn>
                  </p:par>
                </p:childTnLst>
              </p:cTn>
              <p:nextCondLst>
                <p:cond evt="onClick" delay="0">
                  <p:tgtEl>
                    <p:spTgt spid="12"/>
                  </p:tgtEl>
                </p:cond>
              </p:nextCondLst>
            </p:seq>
          </p:childTnLst>
        </p:cTn>
      </p:par>
    </p:tnLst>
    <p:bldLst>
      <p:bldP spid="15" grpId="0" animBg="1"/>
      <p:bldP spid="16" grpId="0" animBg="1"/>
      <p:bldP spid="17" grpId="0" animBg="1"/>
    </p:bld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952</TotalTime>
  <Words>1195</Words>
  <Application>Microsoft Office PowerPoint</Application>
  <PresentationFormat>ワイド画面</PresentationFormat>
  <Paragraphs>110</Paragraphs>
  <Slides>10</Slides>
  <Notes>10</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ＭＳ 明朝</vt:lpstr>
      <vt:lpstr>UD デジタル 教科書体 NK-B</vt:lpstr>
      <vt:lpstr>UD デジタル 教科書体 NP-B</vt:lpstr>
      <vt:lpstr>UD デジタル 教科書体 NP-R</vt:lpstr>
      <vt:lpstr>游ゴシック</vt:lpstr>
      <vt:lpstr>Calibri</vt:lpstr>
      <vt:lpstr>Calibri Light</vt:lpstr>
      <vt:lpstr>レトロスペクト</vt:lpstr>
      <vt:lpstr>令和○年度 　〇〇立〇〇学校 ～絆パワーアップタイム①（名称募集）～</vt:lpstr>
      <vt:lpstr>今年度の生徒会活動の１つについて</vt:lpstr>
      <vt:lpstr>ねらう効果</vt:lpstr>
      <vt:lpstr>活動内容</vt:lpstr>
      <vt:lpstr>絆パワーアップタイムの約束事</vt:lpstr>
      <vt:lpstr>今日の活動</vt:lpstr>
      <vt:lpstr>ひたすらジャンケン</vt:lpstr>
      <vt:lpstr>ひたすらじゃんけん</vt:lpstr>
      <vt:lpstr>それでは…</vt:lpstr>
      <vt:lpstr>お疲れ様でした！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目時 仁</dc:creator>
  <cp:lastModifiedBy>目時 仁</cp:lastModifiedBy>
  <cp:revision>39</cp:revision>
  <cp:lastPrinted>2024-04-02T05:13:42Z</cp:lastPrinted>
  <dcterms:created xsi:type="dcterms:W3CDTF">2023-08-07T00:37:50Z</dcterms:created>
  <dcterms:modified xsi:type="dcterms:W3CDTF">2025-02-26T04:22:51Z</dcterms:modified>
</cp:coreProperties>
</file>