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0" r:id="rId2"/>
    <p:sldId id="259" r:id="rId3"/>
    <p:sldId id="292" r:id="rId4"/>
    <p:sldId id="299" r:id="rId5"/>
    <p:sldId id="300" r:id="rId6"/>
    <p:sldId id="301" r:id="rId7"/>
    <p:sldId id="302" r:id="rId8"/>
    <p:sldId id="303" r:id="rId9"/>
    <p:sldId id="297" r:id="rId10"/>
  </p:sldIdLst>
  <p:sldSz cx="12192000" cy="6858000"/>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3E7"/>
    <a:srgbClr val="FFFBFE"/>
    <a:srgbClr val="FFEBFC"/>
    <a:srgbClr val="DA04BB"/>
    <a:srgbClr val="FED2F8"/>
    <a:srgbClr val="FB31DE"/>
    <a:srgbClr val="009242"/>
    <a:srgbClr val="FFFFB7"/>
    <a:srgbClr val="BDFFDB"/>
    <a:srgbClr val="F1F6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8" autoAdjust="0"/>
    <p:restoredTop sz="78400" autoAdjust="0"/>
  </p:normalViewPr>
  <p:slideViewPr>
    <p:cSldViewPr snapToGrid="0">
      <p:cViewPr varScale="1">
        <p:scale>
          <a:sx n="55" d="100"/>
          <a:sy n="55" d="100"/>
        </p:scale>
        <p:origin x="16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74553" cy="501560"/>
          </a:xfrm>
          <a:prstGeom prst="rect">
            <a:avLst/>
          </a:prstGeom>
        </p:spPr>
        <p:txBody>
          <a:bodyPr vert="horz" lIns="96330" tIns="48167" rIns="96330" bIns="48167" rtlCol="0"/>
          <a:lstStyle>
            <a:lvl1pPr algn="l">
              <a:defRPr sz="1300"/>
            </a:lvl1pPr>
          </a:lstStyle>
          <a:p>
            <a:endParaRPr kumimoji="1" lang="ja-JP" altLang="en-US"/>
          </a:p>
        </p:txBody>
      </p:sp>
      <p:sp>
        <p:nvSpPr>
          <p:cNvPr id="3" name="日付プレースホルダー 2"/>
          <p:cNvSpPr>
            <a:spLocks noGrp="1"/>
          </p:cNvSpPr>
          <p:nvPr>
            <p:ph type="dt" idx="1"/>
          </p:nvPr>
        </p:nvSpPr>
        <p:spPr>
          <a:xfrm>
            <a:off x="3888210" y="1"/>
            <a:ext cx="2974553" cy="501560"/>
          </a:xfrm>
          <a:prstGeom prst="rect">
            <a:avLst/>
          </a:prstGeom>
        </p:spPr>
        <p:txBody>
          <a:bodyPr vert="horz" lIns="96330" tIns="48167" rIns="96330" bIns="48167" rtlCol="0"/>
          <a:lstStyle>
            <a:lvl1pPr algn="r">
              <a:defRPr sz="1300"/>
            </a:lvl1pPr>
          </a:lstStyle>
          <a:p>
            <a:fld id="{0C9444E0-B22C-45F1-B837-744B659AB567}"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433388" y="1249363"/>
            <a:ext cx="5997575" cy="3373437"/>
          </a:xfrm>
          <a:prstGeom prst="rect">
            <a:avLst/>
          </a:prstGeom>
          <a:noFill/>
          <a:ln w="12700">
            <a:solidFill>
              <a:prstClr val="black"/>
            </a:solidFill>
          </a:ln>
        </p:spPr>
        <p:txBody>
          <a:bodyPr vert="horz" lIns="96330" tIns="48167" rIns="96330" bIns="48167" rtlCol="0" anchor="ctr"/>
          <a:lstStyle/>
          <a:p>
            <a:endParaRPr lang="ja-JP" altLang="en-US"/>
          </a:p>
        </p:txBody>
      </p:sp>
      <p:sp>
        <p:nvSpPr>
          <p:cNvPr id="5" name="ノート プレースホルダー 4"/>
          <p:cNvSpPr>
            <a:spLocks noGrp="1"/>
          </p:cNvSpPr>
          <p:nvPr>
            <p:ph type="body" sz="quarter" idx="3"/>
          </p:nvPr>
        </p:nvSpPr>
        <p:spPr>
          <a:xfrm>
            <a:off x="686436" y="4810811"/>
            <a:ext cx="5491480" cy="3936117"/>
          </a:xfrm>
          <a:prstGeom prst="rect">
            <a:avLst/>
          </a:prstGeom>
        </p:spPr>
        <p:txBody>
          <a:bodyPr vert="horz" lIns="96330" tIns="48167" rIns="96330" bIns="4816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94931"/>
            <a:ext cx="2974553" cy="501559"/>
          </a:xfrm>
          <a:prstGeom prst="rect">
            <a:avLst/>
          </a:prstGeom>
        </p:spPr>
        <p:txBody>
          <a:bodyPr vert="horz" lIns="96330" tIns="48167" rIns="96330" bIns="48167"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88210" y="9494931"/>
            <a:ext cx="2974553" cy="501559"/>
          </a:xfrm>
          <a:prstGeom prst="rect">
            <a:avLst/>
          </a:prstGeom>
        </p:spPr>
        <p:txBody>
          <a:bodyPr vert="horz" lIns="96330" tIns="48167" rIns="96330" bIns="48167" rtlCol="0" anchor="b"/>
          <a:lstStyle>
            <a:lvl1pPr algn="r">
              <a:defRPr sz="1300"/>
            </a:lvl1pPr>
          </a:lstStyle>
          <a:p>
            <a:fld id="{0BCF3DD1-EE5F-4BD6-89AD-B3DB0239D5E7}" type="slidenum">
              <a:rPr kumimoji="1" lang="ja-JP" altLang="en-US" smtClean="0"/>
              <a:t>‹#›</a:t>
            </a:fld>
            <a:endParaRPr kumimoji="1" lang="ja-JP" altLang="en-US"/>
          </a:p>
        </p:txBody>
      </p:sp>
    </p:spTree>
    <p:extLst>
      <p:ext uri="{BB962C8B-B14F-4D97-AF65-F5344CB8AC3E}">
        <p14:creationId xmlns:p14="http://schemas.microsoft.com/office/powerpoint/2010/main" val="2553961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（執行部誘導）</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a:t>
            </a:fld>
            <a:endParaRPr kumimoji="1" lang="ja-JP" altLang="en-US"/>
          </a:p>
        </p:txBody>
      </p:sp>
    </p:spTree>
    <p:extLst>
      <p:ext uri="{BB962C8B-B14F-4D97-AF65-F5344CB8AC3E}">
        <p14:creationId xmlns:p14="http://schemas.microsoft.com/office/powerpoint/2010/main" val="1400040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「執行部から。執行部、お願いします。」「はい！」</a:t>
            </a:r>
            <a:endParaRPr kumimoji="1" lang="en-US" altLang="ja-JP" dirty="0"/>
          </a:p>
          <a:p>
            <a:r>
              <a:rPr kumimoji="1" lang="ja-JP" altLang="en-US" dirty="0"/>
              <a:t>「生徒会執行部の〇〇です。これから学校パワーアップタイム３回目を始めます。」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2</a:t>
            </a:fld>
            <a:endParaRPr kumimoji="1" lang="ja-JP" altLang="en-US"/>
          </a:p>
        </p:txBody>
      </p:sp>
    </p:spTree>
    <p:extLst>
      <p:ext uri="{BB962C8B-B14F-4D97-AF65-F5344CB8AC3E}">
        <p14:creationId xmlns:p14="http://schemas.microsoft.com/office/powerpoint/2010/main" val="240405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のお題は引き続き「三沢一中の好きなところ・素敵なところ・誇れるところ」です。今日はもし良ければ、「ここがこうなると一中全体がもっとよくなるのになぁ」という部分も意見交換して構いませんので、時間いっぱい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3</a:t>
            </a:fld>
            <a:endParaRPr kumimoji="1" lang="ja-JP" altLang="en-US"/>
          </a:p>
        </p:txBody>
      </p:sp>
    </p:spTree>
    <p:extLst>
      <p:ext uri="{BB962C8B-B14F-4D97-AF65-F5344CB8AC3E}">
        <p14:creationId xmlns:p14="http://schemas.microsoft.com/office/powerpoint/2010/main" val="1525782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それぞれリーダーのところに集まって、意見交換をする場所を決めてください。体育館を広く使って場所決めをしてください。もし、前回休んでいて自分の組が決まっていない人がいたら、各担任の先生か目時先生のところに来てください。先生のところに相談に来る前に決められる人は、そこの組に入れてもらって構いません。質問はありますか？（ないようであれば</a:t>
            </a:r>
            <a:r>
              <a:rPr kumimoji="1" lang="en-US" altLang="ja-JP" dirty="0"/>
              <a:t>…</a:t>
            </a:r>
            <a:r>
              <a:rPr kumimoji="1" lang="ja-JP" altLang="en-US" dirty="0"/>
              <a:t>）では、組ごとに集合と場所決めをスタートしてください！（前回は</a:t>
            </a:r>
            <a:r>
              <a:rPr kumimoji="1" lang="en-US" altLang="ja-JP" dirty="0"/>
              <a:t>3</a:t>
            </a:r>
            <a:r>
              <a:rPr kumimoji="1" lang="ja-JP" altLang="en-US" dirty="0"/>
              <a:t>分ぐらい）」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4</a:t>
            </a:fld>
            <a:endParaRPr kumimoji="1" lang="ja-JP" altLang="en-US"/>
          </a:p>
        </p:txBody>
      </p:sp>
    </p:spTree>
    <p:extLst>
      <p:ext uri="{BB962C8B-B14F-4D97-AF65-F5344CB8AC3E}">
        <p14:creationId xmlns:p14="http://schemas.microsoft.com/office/powerpoint/2010/main" val="1879652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「ありがとうございました。それでは、リーダーを中心に意見交換をスタートします。スクリーンの方を見てください。</a:t>
            </a:r>
          </a:p>
          <a:p>
            <a:r>
              <a:rPr kumimoji="1" lang="ja-JP" altLang="en-US" dirty="0"/>
              <a:t>　　この意見交換は、同じ話題で意見交換をし、その中から一中の強みや自分自身の強みを見出して共有することで、少しでもこれからの学校生活に生かせるようなものにしていくために行います。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5</a:t>
            </a:fld>
            <a:endParaRPr kumimoji="1" lang="ja-JP" altLang="en-US"/>
          </a:p>
        </p:txBody>
      </p:sp>
    </p:spTree>
    <p:extLst>
      <p:ext uri="{BB962C8B-B14F-4D97-AF65-F5344CB8AC3E}">
        <p14:creationId xmlns:p14="http://schemas.microsoft.com/office/powerpoint/2010/main" val="1916277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意見を聞く側の人たちは、話してくれた人が話しやすいような聞き方にチャレンジしてみてください。」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6</a:t>
            </a:fld>
            <a:endParaRPr kumimoji="1" lang="ja-JP" altLang="en-US"/>
          </a:p>
        </p:txBody>
      </p:sp>
    </p:spTree>
    <p:extLst>
      <p:ext uri="{BB962C8B-B14F-4D97-AF65-F5344CB8AC3E}">
        <p14:creationId xmlns:p14="http://schemas.microsoft.com/office/powerpoint/2010/main" val="365400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「質問はありますか？それではリーダーを中心に、意見交換を始めてください。記録係は準備をお願いします。時間は</a:t>
            </a:r>
            <a:r>
              <a:rPr kumimoji="1" lang="en-US" altLang="ja-JP" dirty="0"/>
              <a:t>5</a:t>
            </a:r>
            <a:r>
              <a:rPr kumimoji="1" lang="ja-JP" altLang="en-US" dirty="0"/>
              <a:t>分です。はい、どうぞ。」（目時の</a:t>
            </a:r>
            <a:r>
              <a:rPr kumimoji="1" lang="en-US" altLang="ja-JP" dirty="0"/>
              <a:t>iPad</a:t>
            </a:r>
            <a:r>
              <a:rPr kumimoji="1" lang="ja-JP" altLang="en-US" dirty="0"/>
              <a:t>につなぎかえ、二次元コードを表示。２分後にふきだしくんのボードに切り替える）</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7</a:t>
            </a:fld>
            <a:endParaRPr kumimoji="1" lang="ja-JP" altLang="en-US"/>
          </a:p>
        </p:txBody>
      </p:sp>
    </p:spTree>
    <p:extLst>
      <p:ext uri="{BB962C8B-B14F-4D97-AF65-F5344CB8AC3E}">
        <p14:creationId xmlns:p14="http://schemas.microsoft.com/office/powerpoint/2010/main" val="381720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6</a:t>
            </a:r>
            <a:r>
              <a:rPr kumimoji="1" lang="ja-JP" altLang="en-US" dirty="0"/>
              <a:t>人組での活動は、これで一度終わりになりますので、一緒に意見交換をした組の人たちに、簡単にメッセージを書いて渡してあげて下さい。それを今回の振り返りとしたいと思います。時間を〇分とります。」</a:t>
            </a:r>
            <a:endParaRPr kumimoji="1" lang="en-US" altLang="ja-JP" dirty="0"/>
          </a:p>
          <a:p>
            <a:r>
              <a:rPr kumimoji="1" lang="ja-JP" altLang="en-US" dirty="0"/>
              <a:t>「講評を執行部からお願いします。」（このスライドで止めておいてください。）</a:t>
            </a:r>
          </a:p>
          <a:p>
            <a:r>
              <a:rPr kumimoji="1" lang="ja-JP" altLang="en-US" dirty="0"/>
              <a:t>「目時先生からお願いします。」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8</a:t>
            </a:fld>
            <a:endParaRPr kumimoji="1" lang="ja-JP" altLang="en-US"/>
          </a:p>
        </p:txBody>
      </p:sp>
    </p:spTree>
    <p:extLst>
      <p:ext uri="{BB962C8B-B14F-4D97-AF65-F5344CB8AC3E}">
        <p14:creationId xmlns:p14="http://schemas.microsoft.com/office/powerpoint/2010/main" val="46822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「では、全校集会の隊形に移動してください。（移動完了後）これで、学校パワーアップタイム③を終わります。礼。全体、回れ右。</a:t>
            </a:r>
            <a:r>
              <a:rPr kumimoji="1" lang="en-US" altLang="ja-JP" dirty="0"/>
              <a:t>3</a:t>
            </a:r>
            <a:r>
              <a:rPr kumimoji="1" lang="ja-JP" altLang="en-US" dirty="0"/>
              <a:t>年</a:t>
            </a:r>
            <a:r>
              <a:rPr kumimoji="1" lang="en-US" altLang="ja-JP" dirty="0"/>
              <a:t>1</a:t>
            </a:r>
            <a:r>
              <a:rPr kumimoji="1" lang="ja-JP" altLang="en-US" dirty="0"/>
              <a:t>組から移動し、振り返り用紙の記入とアンケートへの回答をお願いします。」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9</a:t>
            </a:fld>
            <a:endParaRPr kumimoji="1" lang="ja-JP" altLang="en-US"/>
          </a:p>
        </p:txBody>
      </p:sp>
    </p:spTree>
    <p:extLst>
      <p:ext uri="{BB962C8B-B14F-4D97-AF65-F5344CB8AC3E}">
        <p14:creationId xmlns:p14="http://schemas.microsoft.com/office/powerpoint/2010/main" val="152775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DEDE51-3139-492E-BEF9-24A958620ABE}"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lvl1pPr>
          </a:lstStyle>
          <a:p>
            <a:fld id="{ADA97D1A-1B80-482D-A443-D1DE46BFE97E}" type="slidenum">
              <a:rPr kumimoji="1" lang="ja-JP" altLang="en-US" smtClean="0"/>
              <a:pPr/>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995A5-B935-497D-BDA3-87144E2CC5F3}"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3253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E207C4-3AB1-4BF2-A64B-0C8E82999BC2}"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4053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978799-047D-4993-934D-AFCE3ACCE1F9}"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399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D71253-E82E-41DE-82C8-90AA999E15E8}"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8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1B8B8B-91CF-45BE-AF9B-C9ED505085B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23235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359E7C-82FA-4251-B7E9-DC7C6D8D9E21}"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5788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31A357-2DE9-41FF-B785-9428174DD6F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87231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F23B94-4B73-4F83-9242-B61312C5F46D}"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5676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EB0568-AEC7-4E11-8973-54A0C4144847}" type="datetime1">
              <a:rPr kumimoji="1" lang="ja-JP" altLang="en-US" smtClean="0"/>
              <a:t>2025/2/26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9010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38D619-0135-4AE5-A556-95CC60107AD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79704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7" name="Rectangle 6"/>
          <p:cNvSpPr/>
          <p:nvPr/>
        </p:nvSpPr>
        <p:spPr>
          <a:xfrm>
            <a:off x="1" y="6459784"/>
            <a:ext cx="12192000" cy="398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1899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01668"/>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97280" y="973869"/>
            <a:ext cx="10058400" cy="532735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8710CA-7636-492D-B1BD-6B348807140C}" type="datetime1">
              <a:rPr kumimoji="1" lang="ja-JP" altLang="en-US" smtClean="0"/>
              <a:t>2025/2/26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bwMode="white">
          <a:xfrm>
            <a:off x="9900458" y="6459785"/>
            <a:ext cx="1312025" cy="365125"/>
          </a:xfrm>
          <a:prstGeom prst="rect">
            <a:avLst/>
          </a:prstGeom>
        </p:spPr>
        <p:txBody>
          <a:bodyPr vert="horz" lIns="91440" tIns="45720" rIns="91440" bIns="45720" rtlCol="0" anchor="ctr"/>
          <a:lstStyle>
            <a:lvl1pPr algn="r">
              <a:defRPr sz="2400">
                <a:solidFill>
                  <a:srgbClr val="FFFFFF"/>
                </a:solidFill>
              </a:defRPr>
            </a:lvl1pPr>
          </a:lstStyle>
          <a:p>
            <a:fld id="{ADA97D1A-1B80-482D-A443-D1DE46BFE97E}" type="slidenum">
              <a:rPr kumimoji="1" lang="ja-JP" altLang="en-US" smtClean="0"/>
              <a:pPr/>
              <a:t>‹#›</a:t>
            </a:fld>
            <a:endParaRPr kumimoji="1" lang="ja-JP" altLang="en-US" dirty="0"/>
          </a:p>
        </p:txBody>
      </p:sp>
      <p:cxnSp>
        <p:nvCxnSpPr>
          <p:cNvPr id="10" name="Straight Connector 9"/>
          <p:cNvCxnSpPr/>
          <p:nvPr/>
        </p:nvCxnSpPr>
        <p:spPr>
          <a:xfrm>
            <a:off x="1112520" y="91488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6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13D1E-7FED-ED15-9216-1F02007484A2}"/>
              </a:ext>
            </a:extLst>
          </p:cNvPr>
          <p:cNvSpPr>
            <a:spLocks noGrp="1"/>
          </p:cNvSpPr>
          <p:nvPr>
            <p:ph type="title"/>
          </p:nvPr>
        </p:nvSpPr>
        <p:spPr/>
        <p:txBody>
          <a:bodyPr>
            <a:normAutofit/>
          </a:bodyPr>
          <a:lstStyle/>
          <a:p>
            <a:r>
              <a:rPr lang="ja-JP" altLang="en-US" dirty="0">
                <a:solidFill>
                  <a:srgbClr val="FF0000"/>
                </a:solidFill>
              </a:rPr>
              <a:t>色</a:t>
            </a:r>
            <a:r>
              <a:rPr lang="ja-JP" altLang="en-US" dirty="0">
                <a:solidFill>
                  <a:srgbClr val="009242"/>
                </a:solidFill>
              </a:rPr>
              <a:t>ブロ</a:t>
            </a:r>
            <a:r>
              <a:rPr lang="ja-JP" altLang="en-US" dirty="0">
                <a:solidFill>
                  <a:srgbClr val="FFC000"/>
                </a:solidFill>
              </a:rPr>
              <a:t>ック</a:t>
            </a:r>
            <a:r>
              <a:rPr lang="ja-JP" altLang="en-US" dirty="0">
                <a:solidFill>
                  <a:srgbClr val="FF0000"/>
                </a:solidFill>
              </a:rPr>
              <a:t>ごと</a:t>
            </a:r>
            <a:r>
              <a:rPr lang="ja-JP" altLang="en-US" dirty="0">
                <a:solidFill>
                  <a:schemeClr val="tx1"/>
                </a:solidFill>
              </a:rPr>
              <a:t>に整列してください</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D8A5DBCE-26D9-B286-0E84-18249A812868}"/>
              </a:ext>
            </a:extLst>
          </p:cNvPr>
          <p:cNvSpPr>
            <a:spLocks noGrp="1"/>
          </p:cNvSpPr>
          <p:nvPr>
            <p:ph idx="1"/>
          </p:nvPr>
        </p:nvSpPr>
        <p:spPr/>
        <p:txBody>
          <a:bodyPr/>
          <a:lstStyle/>
          <a:p>
            <a:r>
              <a:rPr lang="ja-JP" altLang="en-US" dirty="0"/>
              <a:t>☆並び方は前回と一緒です！（前後間隔の基準は３年３組、中央は２年１組）</a:t>
            </a:r>
            <a:endParaRPr lang="en-US" altLang="ja-JP" dirty="0"/>
          </a:p>
        </p:txBody>
      </p:sp>
      <p:sp>
        <p:nvSpPr>
          <p:cNvPr id="4" name="スライド番号プレースホルダー 3">
            <a:extLst>
              <a:ext uri="{FF2B5EF4-FFF2-40B4-BE49-F238E27FC236}">
                <a16:creationId xmlns:a16="http://schemas.microsoft.com/office/drawing/2014/main" id="{761CC452-B24D-0EC6-B896-F15FA529E2CE}"/>
              </a:ext>
            </a:extLst>
          </p:cNvPr>
          <p:cNvSpPr>
            <a:spLocks noGrp="1"/>
          </p:cNvSpPr>
          <p:nvPr>
            <p:ph type="sldNum" sz="quarter" idx="12"/>
          </p:nvPr>
        </p:nvSpPr>
        <p:spPr/>
        <p:txBody>
          <a:bodyPr/>
          <a:lstStyle/>
          <a:p>
            <a:fld id="{ADA97D1A-1B80-482D-A443-D1DE46BFE97E}" type="slidenum">
              <a:rPr kumimoji="1" lang="ja-JP" altLang="en-US" smtClean="0"/>
              <a:t>1</a:t>
            </a:fld>
            <a:endParaRPr kumimoji="1" lang="ja-JP" altLang="en-US"/>
          </a:p>
        </p:txBody>
      </p:sp>
      <p:sp>
        <p:nvSpPr>
          <p:cNvPr id="5" name="四角形: 角を丸くする 4">
            <a:extLst>
              <a:ext uri="{FF2B5EF4-FFF2-40B4-BE49-F238E27FC236}">
                <a16:creationId xmlns:a16="http://schemas.microsoft.com/office/drawing/2014/main" id="{95A0F02C-FF1D-7204-3139-B1D207913CCA}"/>
              </a:ext>
            </a:extLst>
          </p:cNvPr>
          <p:cNvSpPr/>
          <p:nvPr/>
        </p:nvSpPr>
        <p:spPr>
          <a:xfrm>
            <a:off x="1303020" y="1412349"/>
            <a:ext cx="9738360" cy="601668"/>
          </a:xfrm>
          <a:prstGeom prst="roundRect">
            <a:avLst>
              <a:gd name="adj" fmla="val 7168"/>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P-R" panose="02020400000000000000" pitchFamily="18" charset="-128"/>
                <a:ea typeface="UD デジタル 教科書体 NP-R" panose="02020400000000000000" pitchFamily="18" charset="-128"/>
              </a:rPr>
              <a:t>ステージ</a:t>
            </a:r>
          </a:p>
        </p:txBody>
      </p:sp>
      <p:sp>
        <p:nvSpPr>
          <p:cNvPr id="6" name="四角形: 角を丸くする 5">
            <a:extLst>
              <a:ext uri="{FF2B5EF4-FFF2-40B4-BE49-F238E27FC236}">
                <a16:creationId xmlns:a16="http://schemas.microsoft.com/office/drawing/2014/main" id="{CCFF3F31-CE64-F3E7-8D03-8030CBD4F5AF}"/>
              </a:ext>
            </a:extLst>
          </p:cNvPr>
          <p:cNvSpPr/>
          <p:nvPr/>
        </p:nvSpPr>
        <p:spPr>
          <a:xfrm>
            <a:off x="2610854" y="2204881"/>
            <a:ext cx="694944" cy="3672607"/>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年２組</a:t>
            </a:r>
          </a:p>
        </p:txBody>
      </p:sp>
      <p:cxnSp>
        <p:nvCxnSpPr>
          <p:cNvPr id="20" name="直線コネクタ 19">
            <a:extLst>
              <a:ext uri="{FF2B5EF4-FFF2-40B4-BE49-F238E27FC236}">
                <a16:creationId xmlns:a16="http://schemas.microsoft.com/office/drawing/2014/main" id="{4171289D-878B-43E0-8B35-E633610FA684}"/>
              </a:ext>
            </a:extLst>
          </p:cNvPr>
          <p:cNvCxnSpPr>
            <a:cxnSpLocks/>
          </p:cNvCxnSpPr>
          <p:nvPr/>
        </p:nvCxnSpPr>
        <p:spPr>
          <a:xfrm>
            <a:off x="6172200" y="1552755"/>
            <a:ext cx="0" cy="490703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7" name="四角形: 角を丸くする 6">
            <a:extLst>
              <a:ext uri="{FF2B5EF4-FFF2-40B4-BE49-F238E27FC236}">
                <a16:creationId xmlns:a16="http://schemas.microsoft.com/office/drawing/2014/main" id="{ACAC050F-F674-D073-DBD4-7BDC087605D6}"/>
              </a:ext>
            </a:extLst>
          </p:cNvPr>
          <p:cNvSpPr/>
          <p:nvPr/>
        </p:nvSpPr>
        <p:spPr>
          <a:xfrm>
            <a:off x="5846480" y="2183190"/>
            <a:ext cx="696849" cy="370094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年１組</a:t>
            </a:r>
          </a:p>
        </p:txBody>
      </p:sp>
      <p:sp>
        <p:nvSpPr>
          <p:cNvPr id="8" name="四角形: 角を丸くする 7">
            <a:extLst>
              <a:ext uri="{FF2B5EF4-FFF2-40B4-BE49-F238E27FC236}">
                <a16:creationId xmlns:a16="http://schemas.microsoft.com/office/drawing/2014/main" id="{B946E720-40EB-28A3-7761-EE6C9F8440F1}"/>
              </a:ext>
            </a:extLst>
          </p:cNvPr>
          <p:cNvSpPr/>
          <p:nvPr/>
        </p:nvSpPr>
        <p:spPr>
          <a:xfrm>
            <a:off x="6798891" y="2183189"/>
            <a:ext cx="750400" cy="370094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a:t>
            </a: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組</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9" name="四角形: 角を丸くする 8">
            <a:extLst>
              <a:ext uri="{FF2B5EF4-FFF2-40B4-BE49-F238E27FC236}">
                <a16:creationId xmlns:a16="http://schemas.microsoft.com/office/drawing/2014/main" id="{49267E74-0E15-B617-3049-3E41A868D350}"/>
              </a:ext>
            </a:extLst>
          </p:cNvPr>
          <p:cNvSpPr/>
          <p:nvPr/>
        </p:nvSpPr>
        <p:spPr>
          <a:xfrm>
            <a:off x="8141653" y="2183189"/>
            <a:ext cx="750400" cy="3742535"/>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３年１組</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0" name="四角形: 角を丸くする 9">
            <a:extLst>
              <a:ext uri="{FF2B5EF4-FFF2-40B4-BE49-F238E27FC236}">
                <a16:creationId xmlns:a16="http://schemas.microsoft.com/office/drawing/2014/main" id="{EDF01C79-F2D3-57A7-551A-644409E3360E}"/>
              </a:ext>
            </a:extLst>
          </p:cNvPr>
          <p:cNvSpPr/>
          <p:nvPr/>
        </p:nvSpPr>
        <p:spPr>
          <a:xfrm>
            <a:off x="9147615" y="2185575"/>
            <a:ext cx="696849" cy="3723039"/>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年３組</a:t>
            </a:r>
          </a:p>
        </p:txBody>
      </p:sp>
      <p:sp>
        <p:nvSpPr>
          <p:cNvPr id="11" name="四角形: 角を丸くする 10">
            <a:extLst>
              <a:ext uri="{FF2B5EF4-FFF2-40B4-BE49-F238E27FC236}">
                <a16:creationId xmlns:a16="http://schemas.microsoft.com/office/drawing/2014/main" id="{E51DB8CA-F255-C51D-1877-8A18FA0F0CD4}"/>
              </a:ext>
            </a:extLst>
          </p:cNvPr>
          <p:cNvSpPr/>
          <p:nvPr/>
        </p:nvSpPr>
        <p:spPr>
          <a:xfrm>
            <a:off x="10096769" y="2166269"/>
            <a:ext cx="696849" cy="3723040"/>
          </a:xfrm>
          <a:prstGeom prst="roundRect">
            <a:avLst>
              <a:gd name="adj" fmla="val 6790"/>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１年３組</a:t>
            </a:r>
          </a:p>
        </p:txBody>
      </p:sp>
      <p:sp>
        <p:nvSpPr>
          <p:cNvPr id="15" name="四角形: 角を丸くする 14">
            <a:extLst>
              <a:ext uri="{FF2B5EF4-FFF2-40B4-BE49-F238E27FC236}">
                <a16:creationId xmlns:a16="http://schemas.microsoft.com/office/drawing/2014/main" id="{1060C09E-EF12-36C2-DB44-D458479B1B95}"/>
              </a:ext>
            </a:extLst>
          </p:cNvPr>
          <p:cNvSpPr/>
          <p:nvPr/>
        </p:nvSpPr>
        <p:spPr>
          <a:xfrm>
            <a:off x="3562313" y="2204883"/>
            <a:ext cx="696849" cy="3672608"/>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１年１組</a:t>
            </a:r>
          </a:p>
        </p:txBody>
      </p:sp>
      <p:sp>
        <p:nvSpPr>
          <p:cNvPr id="16" name="四角形: 角を丸くする 15">
            <a:extLst>
              <a:ext uri="{FF2B5EF4-FFF2-40B4-BE49-F238E27FC236}">
                <a16:creationId xmlns:a16="http://schemas.microsoft.com/office/drawing/2014/main" id="{04A17E46-996A-79D1-58AF-284284C05B98}"/>
              </a:ext>
            </a:extLst>
          </p:cNvPr>
          <p:cNvSpPr/>
          <p:nvPr/>
        </p:nvSpPr>
        <p:spPr>
          <a:xfrm>
            <a:off x="4891610" y="2183189"/>
            <a:ext cx="696849" cy="3700941"/>
          </a:xfrm>
          <a:prstGeom prst="roundRect">
            <a:avLst>
              <a:gd name="adj" fmla="val 6790"/>
            </a:avLst>
          </a:prstGeom>
          <a:ln w="28575">
            <a:solidFill>
              <a:srgbClr val="009242"/>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a:t>
            </a:r>
            <a:r>
              <a:rPr kumimoji="1" lang="en-US" altLang="ja-JP" sz="2400" dirty="0">
                <a:latin typeface="UD デジタル 教科書体 NP-R" panose="02020400000000000000" pitchFamily="18" charset="-128"/>
                <a:ea typeface="UD デジタル 教科書体 NP-R" panose="02020400000000000000" pitchFamily="18" charset="-128"/>
              </a:rPr>
              <a:t>2</a:t>
            </a:r>
            <a:r>
              <a:rPr kumimoji="1" lang="ja-JP" altLang="en-US" sz="2400" dirty="0">
                <a:latin typeface="UD デジタル 教科書体 NP-R" panose="02020400000000000000" pitchFamily="18" charset="-128"/>
                <a:ea typeface="UD デジタル 教科書体 NP-R" panose="02020400000000000000" pitchFamily="18" charset="-128"/>
              </a:rPr>
              <a:t>組</a:t>
            </a:r>
          </a:p>
        </p:txBody>
      </p:sp>
      <p:sp>
        <p:nvSpPr>
          <p:cNvPr id="17" name="四角形: 角を丸くする 16">
            <a:extLst>
              <a:ext uri="{FF2B5EF4-FFF2-40B4-BE49-F238E27FC236}">
                <a16:creationId xmlns:a16="http://schemas.microsoft.com/office/drawing/2014/main" id="{14F863BE-F899-4CB1-9346-A6EFC326AAE8}"/>
              </a:ext>
            </a:extLst>
          </p:cNvPr>
          <p:cNvSpPr/>
          <p:nvPr/>
        </p:nvSpPr>
        <p:spPr>
          <a:xfrm>
            <a:off x="1659206" y="2204597"/>
            <a:ext cx="694944" cy="3672607"/>
          </a:xfrm>
          <a:prstGeom prst="roundRect">
            <a:avLst>
              <a:gd name="adj" fmla="val 6790"/>
            </a:avLst>
          </a:prstGeom>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３年３組</a:t>
            </a:r>
          </a:p>
        </p:txBody>
      </p:sp>
    </p:spTree>
    <p:extLst>
      <p:ext uri="{BB962C8B-B14F-4D97-AF65-F5344CB8AC3E}">
        <p14:creationId xmlns:p14="http://schemas.microsoft.com/office/powerpoint/2010/main" val="284142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5C8F0-54B1-4BB9-9C21-D80C3509FC68}"/>
              </a:ext>
            </a:extLst>
          </p:cNvPr>
          <p:cNvSpPr>
            <a:spLocks noGrp="1"/>
          </p:cNvSpPr>
          <p:nvPr>
            <p:ph type="ctrTitle"/>
          </p:nvPr>
        </p:nvSpPr>
        <p:spPr>
          <a:xfrm>
            <a:off x="948905" y="758952"/>
            <a:ext cx="10386203" cy="3229952"/>
          </a:xfrm>
        </p:spPr>
        <p:txBody>
          <a:bodyPr>
            <a:noAutofit/>
          </a:bodyPr>
          <a:lstStyle/>
          <a:p>
            <a:r>
              <a:rPr kumimoji="1" lang="ja-JP" altLang="en-US" sz="4400" dirty="0"/>
              <a:t>令和○年度</a:t>
            </a:r>
            <a:br>
              <a:rPr kumimoji="1" lang="en-US" altLang="ja-JP" sz="5400" dirty="0"/>
            </a:br>
            <a:r>
              <a:rPr kumimoji="1" lang="ja-JP" altLang="en-US" sz="5400" dirty="0"/>
              <a:t>　</a:t>
            </a:r>
            <a:r>
              <a:rPr lang="ja-JP" altLang="en-US" sz="6000" dirty="0"/>
              <a:t>〇〇</a:t>
            </a:r>
            <a:r>
              <a:rPr kumimoji="1" lang="ja-JP" altLang="en-US" sz="6000" dirty="0"/>
              <a:t>立〇〇学校</a:t>
            </a:r>
            <a:br>
              <a:rPr kumimoji="1" lang="en-US" altLang="ja-JP" sz="5400" dirty="0"/>
            </a:br>
            <a:r>
              <a:rPr lang="ja-JP" altLang="en-US" sz="4000" dirty="0">
                <a:solidFill>
                  <a:srgbClr val="7030A0"/>
                </a:solidFill>
              </a:rPr>
              <a:t>～学校パワーアップタイム③（名称募集）～</a:t>
            </a:r>
            <a:endParaRPr kumimoji="1" lang="ja-JP" altLang="en-US" sz="4400" dirty="0">
              <a:solidFill>
                <a:srgbClr val="7030A0"/>
              </a:solidFill>
            </a:endParaRPr>
          </a:p>
        </p:txBody>
      </p:sp>
      <p:sp>
        <p:nvSpPr>
          <p:cNvPr id="3" name="字幕 2">
            <a:extLst>
              <a:ext uri="{FF2B5EF4-FFF2-40B4-BE49-F238E27FC236}">
                <a16:creationId xmlns:a16="http://schemas.microsoft.com/office/drawing/2014/main" id="{60A394D7-9B32-4561-9C31-483F0C2574F3}"/>
              </a:ext>
            </a:extLst>
          </p:cNvPr>
          <p:cNvSpPr>
            <a:spLocks noGrp="1"/>
          </p:cNvSpPr>
          <p:nvPr>
            <p:ph type="subTitle" idx="1"/>
          </p:nvPr>
        </p:nvSpPr>
        <p:spPr/>
        <p:txBody>
          <a:bodyPr>
            <a:normAutofit/>
          </a:bodyPr>
          <a:lstStyle/>
          <a:p>
            <a:pPr algn="r"/>
            <a:r>
              <a:rPr kumimoji="1" lang="ja-JP" altLang="en-US" sz="3200" dirty="0">
                <a:solidFill>
                  <a:schemeClr val="tx1"/>
                </a:solidFill>
              </a:rPr>
              <a:t>担当：生徒会執行部</a:t>
            </a:r>
          </a:p>
        </p:txBody>
      </p:sp>
      <p:sp>
        <p:nvSpPr>
          <p:cNvPr id="4" name="スライド番号プレースホルダー 3">
            <a:extLst>
              <a:ext uri="{FF2B5EF4-FFF2-40B4-BE49-F238E27FC236}">
                <a16:creationId xmlns:a16="http://schemas.microsoft.com/office/drawing/2014/main" id="{1F71C63F-E028-4598-80F9-1ABAD3F577B8}"/>
              </a:ext>
            </a:extLst>
          </p:cNvPr>
          <p:cNvSpPr>
            <a:spLocks noGrp="1"/>
          </p:cNvSpPr>
          <p:nvPr>
            <p:ph type="sldNum" sz="quarter" idx="12"/>
          </p:nvPr>
        </p:nvSpPr>
        <p:spPr/>
        <p:txBody>
          <a:bodyPr/>
          <a:lstStyle/>
          <a:p>
            <a:fld id="{ADA97D1A-1B80-482D-A443-D1DE46BFE97E}" type="slidenum">
              <a:rPr kumimoji="1" lang="ja-JP" altLang="en-US" smtClean="0"/>
              <a:t>2</a:t>
            </a:fld>
            <a:endParaRPr kumimoji="1" lang="ja-JP" altLang="en-US"/>
          </a:p>
        </p:txBody>
      </p:sp>
      <p:sp>
        <p:nvSpPr>
          <p:cNvPr id="8" name="テキスト ボックス 7">
            <a:extLst>
              <a:ext uri="{FF2B5EF4-FFF2-40B4-BE49-F238E27FC236}">
                <a16:creationId xmlns:a16="http://schemas.microsoft.com/office/drawing/2014/main" id="{7328403C-FA46-48BD-9EC0-35DA17F8AE13}"/>
              </a:ext>
            </a:extLst>
          </p:cNvPr>
          <p:cNvSpPr txBox="1"/>
          <p:nvPr/>
        </p:nvSpPr>
        <p:spPr>
          <a:xfrm>
            <a:off x="1097280" y="462866"/>
            <a:ext cx="6096000" cy="461665"/>
          </a:xfrm>
          <a:prstGeom prst="rect">
            <a:avLst/>
          </a:prstGeom>
          <a:noFill/>
        </p:spPr>
        <p:txBody>
          <a:bodyPr wrap="square">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令和○年○月○日（○）</a:t>
            </a:r>
          </a:p>
        </p:txBody>
      </p:sp>
    </p:spTree>
    <p:extLst>
      <p:ext uri="{BB962C8B-B14F-4D97-AF65-F5344CB8AC3E}">
        <p14:creationId xmlns:p14="http://schemas.microsoft.com/office/powerpoint/2010/main" val="251427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54CBA-ECE9-4E8B-84DB-C8210A1FBCFA}"/>
              </a:ext>
            </a:extLst>
          </p:cNvPr>
          <p:cNvSpPr>
            <a:spLocks noGrp="1"/>
          </p:cNvSpPr>
          <p:nvPr>
            <p:ph type="title"/>
          </p:nvPr>
        </p:nvSpPr>
        <p:spPr/>
        <p:txBody>
          <a:bodyPr/>
          <a:lstStyle/>
          <a:p>
            <a:r>
              <a:rPr lang="ja-JP" altLang="en-US" dirty="0"/>
              <a:t>お題の確認</a:t>
            </a:r>
            <a:endParaRPr kumimoji="1" lang="ja-JP" altLang="en-US" dirty="0"/>
          </a:p>
        </p:txBody>
      </p:sp>
      <p:sp>
        <p:nvSpPr>
          <p:cNvPr id="3" name="コンテンツ プレースホルダー 2">
            <a:extLst>
              <a:ext uri="{FF2B5EF4-FFF2-40B4-BE49-F238E27FC236}">
                <a16:creationId xmlns:a16="http://schemas.microsoft.com/office/drawing/2014/main" id="{44C0DFB9-20BD-40CD-994A-BC41F92378A6}"/>
              </a:ext>
            </a:extLst>
          </p:cNvPr>
          <p:cNvSpPr>
            <a:spLocks noGrp="1"/>
          </p:cNvSpPr>
          <p:nvPr>
            <p:ph idx="1"/>
          </p:nvPr>
        </p:nvSpPr>
        <p:spPr>
          <a:xfrm>
            <a:off x="966157" y="973869"/>
            <a:ext cx="10368951" cy="5327357"/>
          </a:xfrm>
        </p:spPr>
        <p:txBody>
          <a:bodyPr>
            <a:normAutofit/>
          </a:bodyPr>
          <a:lstStyle/>
          <a:p>
            <a:endParaRPr lang="en-US" altLang="ja-JP" sz="3600" dirty="0">
              <a:latin typeface="UD デジタル 教科書体 NP-R" panose="02020400000000000000" pitchFamily="18" charset="-128"/>
              <a:ea typeface="UD デジタル 教科書体 NP-R" panose="02020400000000000000" pitchFamily="18" charset="-128"/>
            </a:endParaRPr>
          </a:p>
          <a:p>
            <a:r>
              <a:rPr lang="ja-JP" altLang="en-US" sz="3600" dirty="0">
                <a:latin typeface="UD デジタル 教科書体 NP-R" panose="02020400000000000000" pitchFamily="18" charset="-128"/>
                <a:ea typeface="UD デジタル 教科書体 NP-R" panose="02020400000000000000" pitchFamily="18" charset="-128"/>
              </a:rPr>
              <a:t>　</a:t>
            </a:r>
            <a:endParaRPr lang="en-US" altLang="ja-JP" sz="3600" dirty="0">
              <a:latin typeface="UD デジタル 教科書体 NP-R" panose="02020400000000000000" pitchFamily="18" charset="-128"/>
              <a:ea typeface="UD デジタル 教科書体 NP-R" panose="02020400000000000000" pitchFamily="18" charset="-128"/>
            </a:endParaRPr>
          </a:p>
          <a:p>
            <a:endParaRPr lang="en-US" altLang="ja-JP" sz="3600" dirty="0">
              <a:latin typeface="UD デジタル 教科書体 NP-R" panose="02020400000000000000" pitchFamily="18" charset="-128"/>
              <a:ea typeface="UD デジタル 教科書体 NP-R" panose="02020400000000000000" pitchFamily="18" charset="-128"/>
            </a:endParaRPr>
          </a:p>
          <a:p>
            <a:endParaRPr lang="en-US" altLang="ja-JP" sz="1100" dirty="0">
              <a:latin typeface="UD デジタル 教科書体 NP-R" panose="02020400000000000000" pitchFamily="18" charset="-128"/>
              <a:ea typeface="UD デジタル 教科書体 NP-R" panose="02020400000000000000" pitchFamily="18" charset="-128"/>
            </a:endParaRPr>
          </a:p>
          <a:p>
            <a:r>
              <a:rPr kumimoji="1" lang="ja-JP" altLang="en-US" sz="3600" b="1" dirty="0">
                <a:solidFill>
                  <a:srgbClr val="009242"/>
                </a:solidFill>
                <a:latin typeface="UD デジタル 教科書体 NP-R" panose="02020400000000000000" pitchFamily="18" charset="-128"/>
                <a:ea typeface="UD デジタル 教科書体 NP-R" panose="02020400000000000000" pitchFamily="18" charset="-128"/>
              </a:rPr>
              <a:t>　　「同じ話題で」</a:t>
            </a:r>
            <a:endParaRPr kumimoji="1" lang="en-US" altLang="ja-JP" sz="3600" b="1" dirty="0">
              <a:solidFill>
                <a:srgbClr val="009242"/>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9242"/>
                </a:solidFill>
                <a:latin typeface="UD デジタル 教科書体 NP-R" panose="02020400000000000000" pitchFamily="18" charset="-128"/>
                <a:ea typeface="UD デジタル 教科書体 NP-R" panose="02020400000000000000" pitchFamily="18" charset="-128"/>
              </a:rPr>
              <a:t>　　</a:t>
            </a:r>
            <a:r>
              <a:rPr kumimoji="1" lang="ja-JP" altLang="en-US" sz="3600" b="1" dirty="0">
                <a:solidFill>
                  <a:srgbClr val="009242"/>
                </a:solidFill>
                <a:latin typeface="UD デジタル 教科書体 NP-R" panose="02020400000000000000" pitchFamily="18" charset="-128"/>
                <a:ea typeface="UD デジタル 教科書体 NP-R" panose="02020400000000000000" pitchFamily="18" charset="-128"/>
              </a:rPr>
              <a:t>「いろいろな学年の立場で」</a:t>
            </a:r>
            <a:endParaRPr kumimoji="1" lang="en-US" altLang="ja-JP" sz="3600" b="1" dirty="0">
              <a:solidFill>
                <a:srgbClr val="009242"/>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9242"/>
                </a:solidFill>
                <a:latin typeface="UD デジタル 教科書体 NP-R" panose="02020400000000000000" pitchFamily="18" charset="-128"/>
                <a:ea typeface="UD デジタル 教科書体 NP-R" panose="02020400000000000000" pitchFamily="18" charset="-128"/>
              </a:rPr>
              <a:t>　　「いろいろな考えをもって」</a:t>
            </a:r>
            <a:endParaRPr lang="en-US" altLang="ja-JP" sz="3600" b="1" dirty="0">
              <a:solidFill>
                <a:srgbClr val="009242"/>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009242"/>
                </a:solidFill>
                <a:latin typeface="UD デジタル 教科書体 NP-R" panose="02020400000000000000" pitchFamily="18" charset="-128"/>
                <a:ea typeface="UD デジタル 教科書体 NP-R" panose="02020400000000000000" pitchFamily="18" charset="-128"/>
              </a:rPr>
              <a:t>　　「役割分担をしながら」</a:t>
            </a:r>
            <a:r>
              <a:rPr lang="en-US" altLang="ja-JP" sz="3600" b="1" dirty="0">
                <a:solidFill>
                  <a:srgbClr val="009242"/>
                </a:solidFill>
                <a:latin typeface="UD デジタル 教科書体 NP-R" panose="02020400000000000000" pitchFamily="18" charset="-128"/>
                <a:ea typeface="UD デジタル 教科書体 NP-R" panose="02020400000000000000" pitchFamily="18" charset="-128"/>
              </a:rPr>
              <a:t>…</a:t>
            </a:r>
            <a:endParaRPr kumimoji="1" lang="ja-JP" altLang="en-US" sz="3600" b="1" dirty="0">
              <a:solidFill>
                <a:srgbClr val="009242"/>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FB800AA7-27EA-439B-91F1-FB51713318B2}"/>
              </a:ext>
            </a:extLst>
          </p:cNvPr>
          <p:cNvSpPr>
            <a:spLocks noGrp="1"/>
          </p:cNvSpPr>
          <p:nvPr>
            <p:ph type="sldNum" sz="quarter" idx="12"/>
          </p:nvPr>
        </p:nvSpPr>
        <p:spPr/>
        <p:txBody>
          <a:bodyPr/>
          <a:lstStyle/>
          <a:p>
            <a:fld id="{ADA97D1A-1B80-482D-A443-D1DE46BFE97E}"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9CD7E81B-AD16-4E28-9602-6F6E74B08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454" y="3091540"/>
            <a:ext cx="3084008" cy="3084008"/>
          </a:xfrm>
          <a:prstGeom prst="rect">
            <a:avLst/>
          </a:prstGeom>
        </p:spPr>
      </p:pic>
      <p:sp>
        <p:nvSpPr>
          <p:cNvPr id="5" name="四角形: 角を丸くする 4">
            <a:extLst>
              <a:ext uri="{FF2B5EF4-FFF2-40B4-BE49-F238E27FC236}">
                <a16:creationId xmlns:a16="http://schemas.microsoft.com/office/drawing/2014/main" id="{AC9A2AAC-751E-4998-BC3C-49095861E8F3}"/>
              </a:ext>
            </a:extLst>
          </p:cNvPr>
          <p:cNvSpPr/>
          <p:nvPr/>
        </p:nvSpPr>
        <p:spPr>
          <a:xfrm>
            <a:off x="1345721" y="1207698"/>
            <a:ext cx="10058400" cy="1725283"/>
          </a:xfrm>
          <a:prstGeom prst="roundRect">
            <a:avLst>
              <a:gd name="adj" fmla="val 9072"/>
            </a:avLst>
          </a:prstGeom>
          <a:solidFill>
            <a:srgbClr val="FED2F8"/>
          </a:solidFill>
          <a:ln w="381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600" dirty="0">
                <a:latin typeface="UD デジタル 教科書体 NP-R" panose="02020400000000000000" pitchFamily="18" charset="-128"/>
                <a:ea typeface="UD デジタル 教科書体 NP-R" panose="02020400000000000000" pitchFamily="18" charset="-128"/>
              </a:rPr>
              <a:t>〇〇中の好きなところ・素敵なところ・</a:t>
            </a:r>
            <a:endParaRPr kumimoji="1" lang="en-US" altLang="ja-JP" sz="3600" dirty="0">
              <a:latin typeface="UD デジタル 教科書体 NP-R" panose="02020400000000000000" pitchFamily="18" charset="-128"/>
              <a:ea typeface="UD デジタル 教科書体 NP-R" panose="02020400000000000000" pitchFamily="18" charset="-128"/>
            </a:endParaRPr>
          </a:p>
          <a:p>
            <a:pPr algn="ctr"/>
            <a:r>
              <a:rPr kumimoji="1" lang="ja-JP" altLang="en-US" sz="3600" dirty="0">
                <a:latin typeface="UD デジタル 教科書体 NP-R" panose="02020400000000000000" pitchFamily="18" charset="-128"/>
                <a:ea typeface="UD デジタル 教科書体 NP-R" panose="02020400000000000000" pitchFamily="18" charset="-128"/>
              </a:rPr>
              <a:t>誇れるところは何だろう？</a:t>
            </a:r>
            <a:r>
              <a:rPr kumimoji="1" lang="en-US" altLang="ja-JP" sz="3600" dirty="0">
                <a:latin typeface="UD デジタル 教科書体 NP-R" panose="02020400000000000000" pitchFamily="18" charset="-128"/>
                <a:ea typeface="UD デジタル 教科書体 NP-R" panose="02020400000000000000" pitchFamily="18" charset="-128"/>
              </a:rPr>
              <a:t> </a:t>
            </a:r>
            <a:r>
              <a:rPr kumimoji="1" lang="en-US" altLang="ja-JP" sz="3600" b="1" i="1" dirty="0">
                <a:solidFill>
                  <a:srgbClr val="FF0000"/>
                </a:solidFill>
                <a:latin typeface="UD デジタル 教科書体 NP-R" panose="02020400000000000000" pitchFamily="18" charset="-128"/>
                <a:ea typeface="UD デジタル 教科書体 NP-R" panose="02020400000000000000" pitchFamily="18" charset="-128"/>
              </a:rPr>
              <a:t>vol.3</a:t>
            </a:r>
            <a:endParaRPr kumimoji="1" lang="ja-JP" altLang="en-US" sz="3600" b="1" i="1" dirty="0">
              <a:solidFill>
                <a:srgbClr val="FF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51077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C6093A-D787-4530-8F1A-6AF2AFBC0040}"/>
              </a:ext>
            </a:extLst>
          </p:cNvPr>
          <p:cNvSpPr>
            <a:spLocks noGrp="1"/>
          </p:cNvSpPr>
          <p:nvPr>
            <p:ph type="title"/>
          </p:nvPr>
        </p:nvSpPr>
        <p:spPr/>
        <p:txBody>
          <a:bodyPr/>
          <a:lstStyle/>
          <a:p>
            <a:r>
              <a:rPr kumimoji="1" lang="ja-JP" altLang="en-US" dirty="0"/>
              <a:t>意見交換する場所を決めよう！</a:t>
            </a:r>
          </a:p>
        </p:txBody>
      </p:sp>
      <p:sp>
        <p:nvSpPr>
          <p:cNvPr id="3" name="コンテンツ プレースホルダー 2">
            <a:extLst>
              <a:ext uri="{FF2B5EF4-FFF2-40B4-BE49-F238E27FC236}">
                <a16:creationId xmlns:a16="http://schemas.microsoft.com/office/drawing/2014/main" id="{8EFF1D81-88DD-4701-96FE-C299484D3CEB}"/>
              </a:ext>
            </a:extLst>
          </p:cNvPr>
          <p:cNvSpPr>
            <a:spLocks noGrp="1"/>
          </p:cNvSpPr>
          <p:nvPr>
            <p:ph idx="1"/>
          </p:nvPr>
        </p:nvSpPr>
        <p:spPr>
          <a:xfrm>
            <a:off x="1097280" y="973869"/>
            <a:ext cx="10548380" cy="5327357"/>
          </a:xfrm>
        </p:spPr>
        <p:txBody>
          <a:bodyPr>
            <a:normAutofit/>
          </a:bodyPr>
          <a:lstStyle/>
          <a:p>
            <a:r>
              <a:rPr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①自分の組のリーダーのところへ集まる。</a:t>
            </a:r>
            <a:endParaRPr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（リーダーは組の人を探す）</a:t>
            </a:r>
            <a:endParaRPr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endParaRPr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②体育館をなるべく広く使い、意見交換しやすい</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ところを見つける。</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③記録係はタブレット端末のカメラを起動し、</a:t>
            </a:r>
            <a:endParaRPr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スクリーンの二次元コードを読み込む準備をしておく。</a:t>
            </a:r>
            <a:endPar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68B18639-A2CA-4B88-8C4C-F59EB6B3E809}"/>
              </a:ext>
            </a:extLst>
          </p:cNvPr>
          <p:cNvSpPr>
            <a:spLocks noGrp="1"/>
          </p:cNvSpPr>
          <p:nvPr>
            <p:ph type="sldNum" sz="quarter" idx="12"/>
          </p:nvPr>
        </p:nvSpPr>
        <p:spPr/>
        <p:txBody>
          <a:bodyPr/>
          <a:lstStyle/>
          <a:p>
            <a:fld id="{ADA97D1A-1B80-482D-A443-D1DE46BFE97E}"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1EB6A029-6D4C-481E-93C5-B74A2B27B7A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502" b="95666" l="7143" r="93878">
                        <a14:foregroundMark x1="61905" y1="6811" x2="61905" y2="6811"/>
                        <a14:foregroundMark x1="59864" y1="8050" x2="35714" y2="8669"/>
                        <a14:foregroundMark x1="45578" y1="21053" x2="20068" y2="30341"/>
                        <a14:foregroundMark x1="20068" y1="30341" x2="9864" y2="47368"/>
                        <a14:foregroundMark x1="9864" y1="47368" x2="11565" y2="66254"/>
                        <a14:foregroundMark x1="11565" y1="66254" x2="20748" y2="83591"/>
                        <a14:foregroundMark x1="20748" y1="83591" x2="41156" y2="93498"/>
                        <a14:foregroundMark x1="41156" y1="93498" x2="62245" y2="93808"/>
                        <a14:foregroundMark x1="62245" y1="93808" x2="77211" y2="85759"/>
                        <a14:foregroundMark x1="77211" y1="85759" x2="88095" y2="65944"/>
                        <a14:foregroundMark x1="88095" y1="65944" x2="89456" y2="50155"/>
                        <a14:foregroundMark x1="89456" y1="50155" x2="80952" y2="34985"/>
                        <a14:foregroundMark x1="80952" y1="34985" x2="61224" y2="22601"/>
                        <a14:foregroundMark x1="61224" y1="22601" x2="41837" y2="20743"/>
                        <a14:foregroundMark x1="41837" y1="20743" x2="41497" y2="21053"/>
                        <a14:foregroundMark x1="7143" y1="54489" x2="7823" y2="61610"/>
                        <a14:foregroundMark x1="46939" y1="75851" x2="48639" y2="46130"/>
                        <a14:foregroundMark x1="48639" y1="46130" x2="62245" y2="56966"/>
                        <a14:foregroundMark x1="62245" y1="56966" x2="55442" y2="63777"/>
                        <a14:foregroundMark x1="45578" y1="88854" x2="28912" y2="73994"/>
                        <a14:foregroundMark x1="28912" y1="73994" x2="28912" y2="44892"/>
                        <a14:foregroundMark x1="28912" y1="44892" x2="46939" y2="38080"/>
                        <a14:foregroundMark x1="46939" y1="38080" x2="69048" y2="39938"/>
                        <a14:foregroundMark x1="69048" y1="39938" x2="73129" y2="56037"/>
                        <a14:foregroundMark x1="73129" y1="56037" x2="46939" y2="87616"/>
                        <a14:foregroundMark x1="16667" y1="69350" x2="15646" y2="52012"/>
                        <a14:foregroundMark x1="15646" y1="52012" x2="28571" y2="37152"/>
                        <a14:foregroundMark x1="28571" y1="37152" x2="44558" y2="30650"/>
                        <a14:foregroundMark x1="44558" y1="30650" x2="71769" y2="36533"/>
                        <a14:foregroundMark x1="71769" y1="36533" x2="80272" y2="54799"/>
                        <a14:foregroundMark x1="80272" y1="54799" x2="79932" y2="74613"/>
                        <a14:foregroundMark x1="79932" y1="74613" x2="55442" y2="86068"/>
                        <a14:foregroundMark x1="55442" y1="86068" x2="33673" y2="89474"/>
                        <a14:foregroundMark x1="33673" y1="89474" x2="19048" y2="72755"/>
                        <a14:foregroundMark x1="19048" y1="72755" x2="18027" y2="67492"/>
                        <a14:foregroundMark x1="38435" y1="97833" x2="56122" y2="95975"/>
                        <a14:foregroundMark x1="56122" y1="95975" x2="56122" y2="95975"/>
                        <a14:foregroundMark x1="93878" y1="58514" x2="93878" y2="58514"/>
                      </a14:backgroundRemoval>
                    </a14:imgEffect>
                  </a14:imgLayer>
                </a14:imgProps>
              </a:ext>
            </a:extLst>
          </a:blip>
          <a:stretch>
            <a:fillRect/>
          </a:stretch>
        </p:blipFill>
        <p:spPr>
          <a:xfrm>
            <a:off x="9523566" y="33090"/>
            <a:ext cx="2479875" cy="2724488"/>
          </a:xfrm>
          <a:prstGeom prst="rect">
            <a:avLst/>
          </a:prstGeom>
        </p:spPr>
      </p:pic>
      <p:pic>
        <p:nvPicPr>
          <p:cNvPr id="6" name="クロック 2024-02-20 10-34-58_Trim">
            <a:hlinkClick r:id="" action="ppaction://media"/>
            <a:extLst>
              <a:ext uri="{FF2B5EF4-FFF2-40B4-BE49-F238E27FC236}">
                <a16:creationId xmlns:a16="http://schemas.microsoft.com/office/drawing/2014/main" id="{FB1189C5-288C-4028-8022-7A904C93610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33127" t="40744" r="33275" b="44543"/>
          <a:stretch/>
        </p:blipFill>
        <p:spPr>
          <a:xfrm>
            <a:off x="9900458" y="1141786"/>
            <a:ext cx="1745202" cy="710181"/>
          </a:xfrm>
          <a:prstGeom prst="rect">
            <a:avLst/>
          </a:prstGeom>
        </p:spPr>
      </p:pic>
    </p:spTree>
    <p:extLst>
      <p:ext uri="{BB962C8B-B14F-4D97-AF65-F5344CB8AC3E}">
        <p14:creationId xmlns:p14="http://schemas.microsoft.com/office/powerpoint/2010/main" val="379538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E18BAB-2845-4A56-97B5-25E9CAB7FC7C}"/>
              </a:ext>
            </a:extLst>
          </p:cNvPr>
          <p:cNvSpPr>
            <a:spLocks noGrp="1"/>
          </p:cNvSpPr>
          <p:nvPr>
            <p:ph type="title"/>
          </p:nvPr>
        </p:nvSpPr>
        <p:spPr/>
        <p:txBody>
          <a:bodyPr/>
          <a:lstStyle/>
          <a:p>
            <a:r>
              <a:rPr kumimoji="1" lang="ja-JP" altLang="en-US" dirty="0"/>
              <a:t>意見交換の目的（再確認）</a:t>
            </a:r>
          </a:p>
        </p:txBody>
      </p:sp>
      <p:pic>
        <p:nvPicPr>
          <p:cNvPr id="7" name="コンテンツ プレースホルダー 6">
            <a:extLst>
              <a:ext uri="{FF2B5EF4-FFF2-40B4-BE49-F238E27FC236}">
                <a16:creationId xmlns:a16="http://schemas.microsoft.com/office/drawing/2014/main" id="{4A26ED96-4DA8-43EB-9982-D16CB1FD9B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7183" y="4146207"/>
            <a:ext cx="1408817" cy="1895788"/>
          </a:xfrm>
        </p:spPr>
      </p:pic>
      <p:sp>
        <p:nvSpPr>
          <p:cNvPr id="4" name="スライド番号プレースホルダー 3">
            <a:extLst>
              <a:ext uri="{FF2B5EF4-FFF2-40B4-BE49-F238E27FC236}">
                <a16:creationId xmlns:a16="http://schemas.microsoft.com/office/drawing/2014/main" id="{937D7318-0C95-4BEE-A752-3918C02DEB3A}"/>
              </a:ext>
            </a:extLst>
          </p:cNvPr>
          <p:cNvSpPr>
            <a:spLocks noGrp="1"/>
          </p:cNvSpPr>
          <p:nvPr>
            <p:ph type="sldNum" sz="quarter" idx="12"/>
          </p:nvPr>
        </p:nvSpPr>
        <p:spPr/>
        <p:txBody>
          <a:bodyPr/>
          <a:lstStyle/>
          <a:p>
            <a:fld id="{ADA97D1A-1B80-482D-A443-D1DE46BFE97E}" type="slidenum">
              <a:rPr kumimoji="1" lang="ja-JP" altLang="en-US" smtClean="0"/>
              <a:t>5</a:t>
            </a:fld>
            <a:endParaRPr kumimoji="1" lang="ja-JP" altLang="en-US"/>
          </a:p>
        </p:txBody>
      </p:sp>
      <p:sp>
        <p:nvSpPr>
          <p:cNvPr id="5" name="正方形/長方形 4">
            <a:extLst>
              <a:ext uri="{FF2B5EF4-FFF2-40B4-BE49-F238E27FC236}">
                <a16:creationId xmlns:a16="http://schemas.microsoft.com/office/drawing/2014/main" id="{97BF12D0-D53C-4984-ACDE-45F564138BA4}"/>
              </a:ext>
            </a:extLst>
          </p:cNvPr>
          <p:cNvSpPr/>
          <p:nvPr/>
        </p:nvSpPr>
        <p:spPr>
          <a:xfrm>
            <a:off x="914400" y="973869"/>
            <a:ext cx="10420709" cy="2925271"/>
          </a:xfrm>
          <a:prstGeom prst="rect">
            <a:avLst/>
          </a:prstGeom>
          <a:ln w="28575">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200" dirty="0">
                <a:solidFill>
                  <a:srgbClr val="002060"/>
                </a:solidFill>
                <a:latin typeface="UD デジタル 教科書体 NP-R" panose="02020400000000000000" pitchFamily="18" charset="-128"/>
                <a:ea typeface="UD デジタル 教科書体 NP-R" panose="02020400000000000000" pitchFamily="18" charset="-128"/>
              </a:rPr>
              <a:t>同じ話題で意見交換をすることで・・・</a:t>
            </a:r>
            <a:endParaRPr kumimoji="1" lang="en-US" altLang="ja-JP" sz="3200" dirty="0">
              <a:solidFill>
                <a:srgbClr val="002060"/>
              </a:solidFill>
              <a:latin typeface="UD デジタル 教科書体 NP-R" panose="02020400000000000000" pitchFamily="18" charset="-128"/>
              <a:ea typeface="UD デジタル 教科書体 NP-R" panose="02020400000000000000" pitchFamily="18" charset="-128"/>
            </a:endParaRPr>
          </a:p>
          <a:p>
            <a:endPar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○中の強みや自分自身の強みを見出して共有する。</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共有したことをこれからの学校生活に少しでも</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役立てる。</a:t>
            </a:r>
            <a:endParaRPr kumimoji="1" lang="en-US" altLang="ja-JP" sz="32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3200" dirty="0">
                <a:solidFill>
                  <a:schemeClr val="tx1"/>
                </a:solidFill>
                <a:latin typeface="UD デジタル 教科書体 NP-R" panose="02020400000000000000" pitchFamily="18" charset="-128"/>
                <a:ea typeface="UD デジタル 教科書体 NP-R" panose="02020400000000000000" pitchFamily="18" charset="-128"/>
              </a:rPr>
              <a:t>・ 自分の役割を果たせたことを自信に変える！</a:t>
            </a:r>
          </a:p>
        </p:txBody>
      </p:sp>
      <p:pic>
        <p:nvPicPr>
          <p:cNvPr id="9" name="図 8">
            <a:extLst>
              <a:ext uri="{FF2B5EF4-FFF2-40B4-BE49-F238E27FC236}">
                <a16:creationId xmlns:a16="http://schemas.microsoft.com/office/drawing/2014/main" id="{5D15F433-7BAE-4FB6-8FC2-EFB6AA9909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502" y="4146207"/>
            <a:ext cx="1408817" cy="1895788"/>
          </a:xfrm>
          <a:prstGeom prst="rect">
            <a:avLst/>
          </a:prstGeom>
        </p:spPr>
      </p:pic>
      <p:sp>
        <p:nvSpPr>
          <p:cNvPr id="10" name="吹き出し: 角を丸めた四角形 9">
            <a:extLst>
              <a:ext uri="{FF2B5EF4-FFF2-40B4-BE49-F238E27FC236}">
                <a16:creationId xmlns:a16="http://schemas.microsoft.com/office/drawing/2014/main" id="{CFEE3D59-C00D-4121-981A-DB1492ABF1A2}"/>
              </a:ext>
            </a:extLst>
          </p:cNvPr>
          <p:cNvSpPr/>
          <p:nvPr/>
        </p:nvSpPr>
        <p:spPr>
          <a:xfrm>
            <a:off x="914400" y="4146207"/>
            <a:ext cx="3612281" cy="857114"/>
          </a:xfrm>
          <a:prstGeom prst="wedgeRoundRectCallout">
            <a:avLst>
              <a:gd name="adj1" fmla="val 56063"/>
              <a:gd name="adj2" fmla="val 38345"/>
              <a:gd name="adj3" fmla="val 16667"/>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意見交換を</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進められた！</a:t>
            </a:r>
          </a:p>
        </p:txBody>
      </p:sp>
      <p:sp>
        <p:nvSpPr>
          <p:cNvPr id="11" name="吹き出し: 角を丸めた四角形 10">
            <a:extLst>
              <a:ext uri="{FF2B5EF4-FFF2-40B4-BE49-F238E27FC236}">
                <a16:creationId xmlns:a16="http://schemas.microsoft.com/office/drawing/2014/main" id="{70E85FA9-099C-4099-93DF-F0E035E88BF5}"/>
              </a:ext>
            </a:extLst>
          </p:cNvPr>
          <p:cNvSpPr/>
          <p:nvPr/>
        </p:nvSpPr>
        <p:spPr>
          <a:xfrm>
            <a:off x="914399" y="5235787"/>
            <a:ext cx="3612281" cy="857114"/>
          </a:xfrm>
          <a:prstGeom prst="wedgeRoundRectCallout">
            <a:avLst>
              <a:gd name="adj1" fmla="val 56063"/>
              <a:gd name="adj2" fmla="val -48210"/>
              <a:gd name="adj3" fmla="val 16667"/>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意見をまとめて</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記録できた！</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2" name="吹き出し: 角を丸めた四角形 11">
            <a:extLst>
              <a:ext uri="{FF2B5EF4-FFF2-40B4-BE49-F238E27FC236}">
                <a16:creationId xmlns:a16="http://schemas.microsoft.com/office/drawing/2014/main" id="{07BB96D9-34AD-472F-853E-81A1CFD3BE24}"/>
              </a:ext>
            </a:extLst>
          </p:cNvPr>
          <p:cNvSpPr/>
          <p:nvPr/>
        </p:nvSpPr>
        <p:spPr>
          <a:xfrm>
            <a:off x="7825821" y="4146207"/>
            <a:ext cx="3612281" cy="857114"/>
          </a:xfrm>
          <a:prstGeom prst="wedgeRoundRectCallout">
            <a:avLst>
              <a:gd name="adj1" fmla="val -61431"/>
              <a:gd name="adj2" fmla="val 32306"/>
              <a:gd name="adj3" fmla="val 16667"/>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意見交換で</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発表できた！</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13" name="吹き出し: 角を丸めた四角形 12">
            <a:extLst>
              <a:ext uri="{FF2B5EF4-FFF2-40B4-BE49-F238E27FC236}">
                <a16:creationId xmlns:a16="http://schemas.microsoft.com/office/drawing/2014/main" id="{B6F5EC51-B276-40D6-A1C3-498BF062D2B8}"/>
              </a:ext>
            </a:extLst>
          </p:cNvPr>
          <p:cNvSpPr/>
          <p:nvPr/>
        </p:nvSpPr>
        <p:spPr>
          <a:xfrm>
            <a:off x="7825821" y="5235787"/>
            <a:ext cx="3612281" cy="857114"/>
          </a:xfrm>
          <a:prstGeom prst="wedgeRoundRectCallout">
            <a:avLst>
              <a:gd name="adj1" fmla="val -59520"/>
              <a:gd name="adj2" fmla="val -52235"/>
              <a:gd name="adj3" fmla="val 16667"/>
            </a:avLst>
          </a:prstGeom>
          <a:ln w="1905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この活動に</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a:latin typeface="UD デジタル 教科書体 NP-R" panose="02020400000000000000" pitchFamily="18" charset="-128"/>
                <a:ea typeface="UD デジタル 教科書体 NP-R" panose="02020400000000000000" pitchFamily="18" charset="-128"/>
              </a:rPr>
              <a:t>参加できた！</a:t>
            </a:r>
            <a:endParaRPr kumimoji="1" lang="en-US" altLang="ja-JP" sz="24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28894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D2B57-43E6-4BCF-AF9C-C500B887754F}"/>
              </a:ext>
            </a:extLst>
          </p:cNvPr>
          <p:cNvSpPr>
            <a:spLocks noGrp="1"/>
          </p:cNvSpPr>
          <p:nvPr>
            <p:ph type="title"/>
          </p:nvPr>
        </p:nvSpPr>
        <p:spPr/>
        <p:txBody>
          <a:bodyPr/>
          <a:lstStyle/>
          <a:p>
            <a:r>
              <a:rPr kumimoji="1" lang="ja-JP" altLang="en-US" dirty="0"/>
              <a:t>上手な聞き方のコツ（再確認）</a:t>
            </a:r>
          </a:p>
        </p:txBody>
      </p:sp>
      <p:sp>
        <p:nvSpPr>
          <p:cNvPr id="3" name="コンテンツ プレースホルダー 2">
            <a:extLst>
              <a:ext uri="{FF2B5EF4-FFF2-40B4-BE49-F238E27FC236}">
                <a16:creationId xmlns:a16="http://schemas.microsoft.com/office/drawing/2014/main" id="{187D7181-2937-4B80-B406-4D8EE5C0FADC}"/>
              </a:ext>
            </a:extLst>
          </p:cNvPr>
          <p:cNvSpPr>
            <a:spLocks noGrp="1"/>
          </p:cNvSpPr>
          <p:nvPr>
            <p:ph idx="1"/>
          </p:nvPr>
        </p:nvSpPr>
        <p:spPr>
          <a:xfrm>
            <a:off x="1097280" y="1148900"/>
            <a:ext cx="10058400" cy="5327357"/>
          </a:xfrm>
        </p:spPr>
        <p:txBody>
          <a:bodyPr>
            <a:normAutofit lnSpcReduction="10000"/>
          </a:bodyPr>
          <a:lstStyle/>
          <a:p>
            <a:r>
              <a:rPr kumimoji="1" lang="ja-JP" altLang="en-US" sz="2800" dirty="0"/>
              <a:t>○　相手の方を見ながら聞く</a:t>
            </a:r>
            <a:endParaRPr kumimoji="1" lang="en-US" altLang="ja-JP" sz="2800" dirty="0"/>
          </a:p>
          <a:p>
            <a:endParaRPr lang="en-US" altLang="ja-JP" sz="2800" dirty="0"/>
          </a:p>
          <a:p>
            <a:r>
              <a:rPr kumimoji="1" lang="ja-JP" altLang="en-US" sz="2800" dirty="0"/>
              <a:t>○　うなずいたり、相づちを打ったりしながら聞く</a:t>
            </a:r>
            <a:endParaRPr kumimoji="1" lang="en-US" altLang="ja-JP" sz="2800" dirty="0"/>
          </a:p>
          <a:p>
            <a:endParaRPr lang="en-US" altLang="ja-JP" sz="2800" dirty="0"/>
          </a:p>
          <a:p>
            <a:r>
              <a:rPr kumimoji="1" lang="ja-JP" altLang="en-US" sz="2800" dirty="0"/>
              <a:t>○　相手の話に反論しないで聞く</a:t>
            </a:r>
            <a:endParaRPr kumimoji="1" lang="en-US" altLang="ja-JP" sz="2800" dirty="0"/>
          </a:p>
          <a:p>
            <a:endParaRPr lang="en-US" altLang="ja-JP" sz="2800" dirty="0"/>
          </a:p>
          <a:p>
            <a:r>
              <a:rPr kumimoji="1" lang="ja-JP" altLang="en-US" sz="2800" dirty="0"/>
              <a:t>○　相手のことを認めるリアクションをする</a:t>
            </a:r>
            <a:endParaRPr kumimoji="1" lang="en-US" altLang="ja-JP" sz="2800" dirty="0"/>
          </a:p>
          <a:p>
            <a:endParaRPr lang="en-US" altLang="ja-JP" sz="2800" dirty="0"/>
          </a:p>
          <a:p>
            <a:r>
              <a:rPr kumimoji="1" lang="ja-JP" altLang="en-US" sz="2800" dirty="0"/>
              <a:t>○　意見を持っていてもうまく言えない人もいるかも</a:t>
            </a:r>
            <a:endParaRPr kumimoji="1" lang="en-US" altLang="ja-JP" sz="2800" dirty="0"/>
          </a:p>
          <a:p>
            <a:r>
              <a:rPr lang="ja-JP" altLang="en-US" sz="2800" dirty="0"/>
              <a:t>　　</a:t>
            </a:r>
            <a:r>
              <a:rPr kumimoji="1" lang="ja-JP" altLang="en-US" sz="2800" dirty="0"/>
              <a:t>そういう時は、プリントを見たりして助けてあげる</a:t>
            </a:r>
          </a:p>
        </p:txBody>
      </p:sp>
      <p:sp>
        <p:nvSpPr>
          <p:cNvPr id="4" name="スライド番号プレースホルダー 3">
            <a:extLst>
              <a:ext uri="{FF2B5EF4-FFF2-40B4-BE49-F238E27FC236}">
                <a16:creationId xmlns:a16="http://schemas.microsoft.com/office/drawing/2014/main" id="{FEC2C207-0E1E-4570-BF1B-4A037ADD4F0F}"/>
              </a:ext>
            </a:extLst>
          </p:cNvPr>
          <p:cNvSpPr>
            <a:spLocks noGrp="1"/>
          </p:cNvSpPr>
          <p:nvPr>
            <p:ph type="sldNum" sz="quarter" idx="12"/>
          </p:nvPr>
        </p:nvSpPr>
        <p:spPr/>
        <p:txBody>
          <a:bodyPr/>
          <a:lstStyle/>
          <a:p>
            <a:fld id="{ADA97D1A-1B80-482D-A443-D1DE46BFE97E}"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ACCE1814-6E8E-4F65-8446-C9570C8F8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3347" y="-127471"/>
            <a:ext cx="2509136" cy="2117083"/>
          </a:xfrm>
          <a:prstGeom prst="rect">
            <a:avLst/>
          </a:prstGeom>
        </p:spPr>
      </p:pic>
    </p:spTree>
    <p:extLst>
      <p:ext uri="{BB962C8B-B14F-4D97-AF65-F5344CB8AC3E}">
        <p14:creationId xmlns:p14="http://schemas.microsoft.com/office/powerpoint/2010/main" val="319160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4C6F5A-D7DC-421C-B46E-186CB0C12E09}"/>
              </a:ext>
            </a:extLst>
          </p:cNvPr>
          <p:cNvSpPr>
            <a:spLocks noGrp="1"/>
          </p:cNvSpPr>
          <p:nvPr>
            <p:ph type="title"/>
          </p:nvPr>
        </p:nvSpPr>
        <p:spPr/>
        <p:txBody>
          <a:bodyPr/>
          <a:lstStyle/>
          <a:p>
            <a:r>
              <a:rPr kumimoji="1" lang="ja-JP" altLang="en-US" dirty="0"/>
              <a:t>意見交換スタート！！</a:t>
            </a:r>
          </a:p>
        </p:txBody>
      </p:sp>
      <p:sp>
        <p:nvSpPr>
          <p:cNvPr id="3" name="コンテンツ プレースホルダー 2">
            <a:extLst>
              <a:ext uri="{FF2B5EF4-FFF2-40B4-BE49-F238E27FC236}">
                <a16:creationId xmlns:a16="http://schemas.microsoft.com/office/drawing/2014/main" id="{B9A1A323-2B81-4CCD-8A0D-99AF123E762D}"/>
              </a:ext>
            </a:extLst>
          </p:cNvPr>
          <p:cNvSpPr>
            <a:spLocks noGrp="1"/>
          </p:cNvSpPr>
          <p:nvPr>
            <p:ph idx="1"/>
          </p:nvPr>
        </p:nvSpPr>
        <p:spPr>
          <a:xfrm>
            <a:off x="577991" y="973869"/>
            <a:ext cx="11347983" cy="5327357"/>
          </a:xfrm>
        </p:spPr>
        <p:txBody>
          <a:bodyPr>
            <a:normAutofit/>
          </a:bodyPr>
          <a:lstStyle/>
          <a:p>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時間は</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５</a:t>
            </a:r>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分間</a:t>
            </a:r>
            <a:endParaRPr kumimoji="1"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前回までに準備したことを中心に。でも今考えたことでも良い</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発表してくれたことに付け足しても良い</a:t>
            </a:r>
            <a:endParaRPr kumimoji="1"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「ここがこうなると○中全体がもっとよくなるのになぁ」と</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　　いう意見でも良い。</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a:solidFill>
                  <a:srgbClr val="7030A0"/>
                </a:solidFill>
                <a:latin typeface="UD デジタル 教科書体 NP-R" panose="02020400000000000000" pitchFamily="18" charset="-128"/>
                <a:ea typeface="UD デジタル 教科書体 NP-R" panose="02020400000000000000" pitchFamily="18" charset="-128"/>
              </a:rPr>
              <a:t>○　記録係は、次の二次元コードを読み、組の名前を記入する</a:t>
            </a:r>
            <a:endParaRPr lang="en-US" altLang="ja-JP" sz="2800" dirty="0">
              <a:solidFill>
                <a:srgbClr val="7030A0"/>
              </a:solidFill>
              <a:latin typeface="UD デジタル 教科書体 NP-R" panose="02020400000000000000" pitchFamily="18" charset="-128"/>
              <a:ea typeface="UD デジタル 教科書体 NP-R" panose="02020400000000000000" pitchFamily="18" charset="-128"/>
            </a:endParaRPr>
          </a:p>
          <a:p>
            <a:r>
              <a:rPr kumimoji="1" lang="ja-JP" altLang="en-US" sz="2800" dirty="0">
                <a:solidFill>
                  <a:srgbClr val="7030A0"/>
                </a:solidFill>
                <a:latin typeface="UD デジタル 教科書体 NP-R" panose="02020400000000000000" pitchFamily="18" charset="-128"/>
                <a:ea typeface="UD デジタル 教科書体 NP-R" panose="02020400000000000000" pitchFamily="18" charset="-128"/>
              </a:rPr>
              <a:t>○　出された意見を簡単にまとめ、どんどん投稿する</a:t>
            </a:r>
          </a:p>
        </p:txBody>
      </p:sp>
      <p:sp>
        <p:nvSpPr>
          <p:cNvPr id="4" name="スライド番号プレースホルダー 3">
            <a:extLst>
              <a:ext uri="{FF2B5EF4-FFF2-40B4-BE49-F238E27FC236}">
                <a16:creationId xmlns:a16="http://schemas.microsoft.com/office/drawing/2014/main" id="{08539C3B-D659-44DB-A4B4-65F0C146F6DC}"/>
              </a:ext>
            </a:extLst>
          </p:cNvPr>
          <p:cNvSpPr>
            <a:spLocks noGrp="1"/>
          </p:cNvSpPr>
          <p:nvPr>
            <p:ph type="sldNum" sz="quarter" idx="12"/>
          </p:nvPr>
        </p:nvSpPr>
        <p:spPr/>
        <p:txBody>
          <a:bodyPr/>
          <a:lstStyle/>
          <a:p>
            <a:fld id="{ADA97D1A-1B80-482D-A443-D1DE46BFE97E}" type="slidenum">
              <a:rPr kumimoji="1" lang="ja-JP" altLang="en-US" smtClean="0"/>
              <a:t>7</a:t>
            </a:fld>
            <a:endParaRPr kumimoji="1" lang="ja-JP" altLang="en-US"/>
          </a:p>
        </p:txBody>
      </p:sp>
      <p:pic>
        <p:nvPicPr>
          <p:cNvPr id="6" name="図 5">
            <a:extLst>
              <a:ext uri="{FF2B5EF4-FFF2-40B4-BE49-F238E27FC236}">
                <a16:creationId xmlns:a16="http://schemas.microsoft.com/office/drawing/2014/main" id="{39727866-CF1B-4E90-8224-61D070B9C9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3489" y="118369"/>
            <a:ext cx="1417133" cy="1417133"/>
          </a:xfrm>
          <a:prstGeom prst="rect">
            <a:avLst/>
          </a:prstGeom>
        </p:spPr>
      </p:pic>
      <p:pic>
        <p:nvPicPr>
          <p:cNvPr id="7" name="図 6">
            <a:extLst>
              <a:ext uri="{FF2B5EF4-FFF2-40B4-BE49-F238E27FC236}">
                <a16:creationId xmlns:a16="http://schemas.microsoft.com/office/drawing/2014/main" id="{1522E75A-82AA-4D43-A7B5-E429F251B5F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02" b="95666" l="7143" r="93878">
                        <a14:foregroundMark x1="61905" y1="6811" x2="61905" y2="6811"/>
                        <a14:foregroundMark x1="59864" y1="8050" x2="35714" y2="8669"/>
                        <a14:foregroundMark x1="45578" y1="21053" x2="20068" y2="30341"/>
                        <a14:foregroundMark x1="20068" y1="30341" x2="9864" y2="47368"/>
                        <a14:foregroundMark x1="9864" y1="47368" x2="11565" y2="66254"/>
                        <a14:foregroundMark x1="11565" y1="66254" x2="20748" y2="83591"/>
                        <a14:foregroundMark x1="20748" y1="83591" x2="41156" y2="93498"/>
                        <a14:foregroundMark x1="41156" y1="93498" x2="62245" y2="93808"/>
                        <a14:foregroundMark x1="62245" y1="93808" x2="77211" y2="85759"/>
                        <a14:foregroundMark x1="77211" y1="85759" x2="88095" y2="65944"/>
                        <a14:foregroundMark x1="88095" y1="65944" x2="89456" y2="50155"/>
                        <a14:foregroundMark x1="89456" y1="50155" x2="80952" y2="34985"/>
                        <a14:foregroundMark x1="80952" y1="34985" x2="61224" y2="22601"/>
                        <a14:foregroundMark x1="61224" y1="22601" x2="41837" y2="20743"/>
                        <a14:foregroundMark x1="41837" y1="20743" x2="41497" y2="21053"/>
                        <a14:foregroundMark x1="7143" y1="54489" x2="7823" y2="61610"/>
                        <a14:foregroundMark x1="46939" y1="75851" x2="48639" y2="46130"/>
                        <a14:foregroundMark x1="48639" y1="46130" x2="62245" y2="56966"/>
                        <a14:foregroundMark x1="62245" y1="56966" x2="55442" y2="63777"/>
                        <a14:foregroundMark x1="45578" y1="88854" x2="28912" y2="73994"/>
                        <a14:foregroundMark x1="28912" y1="73994" x2="28912" y2="44892"/>
                        <a14:foregroundMark x1="28912" y1="44892" x2="46939" y2="38080"/>
                        <a14:foregroundMark x1="46939" y1="38080" x2="69048" y2="39938"/>
                        <a14:foregroundMark x1="69048" y1="39938" x2="73129" y2="56037"/>
                        <a14:foregroundMark x1="73129" y1="56037" x2="46939" y2="87616"/>
                        <a14:foregroundMark x1="16667" y1="69350" x2="15646" y2="52012"/>
                        <a14:foregroundMark x1="15646" y1="52012" x2="28571" y2="37152"/>
                        <a14:foregroundMark x1="28571" y1="37152" x2="44558" y2="30650"/>
                        <a14:foregroundMark x1="44558" y1="30650" x2="71769" y2="36533"/>
                        <a14:foregroundMark x1="71769" y1="36533" x2="80272" y2="54799"/>
                        <a14:foregroundMark x1="80272" y1="54799" x2="79932" y2="74613"/>
                        <a14:foregroundMark x1="79932" y1="74613" x2="55442" y2="86068"/>
                        <a14:foregroundMark x1="55442" y1="86068" x2="33673" y2="89474"/>
                        <a14:foregroundMark x1="33673" y1="89474" x2="19048" y2="72755"/>
                        <a14:foregroundMark x1="19048" y1="72755" x2="18027" y2="67492"/>
                        <a14:foregroundMark x1="38435" y1="97833" x2="56122" y2="95975"/>
                        <a14:foregroundMark x1="56122" y1="95975" x2="56122" y2="95975"/>
                        <a14:foregroundMark x1="93878" y1="58514" x2="93878" y2="58514"/>
                      </a14:backgroundRemoval>
                    </a14:imgEffect>
                  </a14:imgLayer>
                </a14:imgProps>
              </a:ext>
            </a:extLst>
          </a:blip>
          <a:stretch>
            <a:fillRect/>
          </a:stretch>
        </p:blipFill>
        <p:spPr>
          <a:xfrm>
            <a:off x="10159451" y="4145980"/>
            <a:ext cx="2106064" cy="2313805"/>
          </a:xfrm>
          <a:prstGeom prst="rect">
            <a:avLst/>
          </a:prstGeom>
        </p:spPr>
      </p:pic>
      <p:pic>
        <p:nvPicPr>
          <p:cNvPr id="8" name="クロック 2024-02-20 10-34-58_Trim">
            <a:hlinkClick r:id="" action="ppaction://media"/>
            <a:extLst>
              <a:ext uri="{FF2B5EF4-FFF2-40B4-BE49-F238E27FC236}">
                <a16:creationId xmlns:a16="http://schemas.microsoft.com/office/drawing/2014/main" id="{11D38925-50C6-4C82-8BA3-FA5DDAE02828}"/>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33127" t="40744" r="33275" b="44543"/>
          <a:stretch/>
        </p:blipFill>
        <p:spPr>
          <a:xfrm>
            <a:off x="10471416" y="5168264"/>
            <a:ext cx="1482134" cy="603130"/>
          </a:xfrm>
          <a:prstGeom prst="rect">
            <a:avLst/>
          </a:prstGeom>
        </p:spPr>
      </p:pic>
    </p:spTree>
    <p:extLst>
      <p:ext uri="{BB962C8B-B14F-4D97-AF65-F5344CB8AC3E}">
        <p14:creationId xmlns:p14="http://schemas.microsoft.com/office/powerpoint/2010/main" val="7555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1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B876AE-FA76-4047-8DDC-EA4F73428517}"/>
              </a:ext>
            </a:extLst>
          </p:cNvPr>
          <p:cNvSpPr>
            <a:spLocks noGrp="1"/>
          </p:cNvSpPr>
          <p:nvPr>
            <p:ph type="title"/>
          </p:nvPr>
        </p:nvSpPr>
        <p:spPr/>
        <p:txBody>
          <a:bodyPr>
            <a:normAutofit fontScale="90000"/>
          </a:bodyPr>
          <a:lstStyle/>
          <a:p>
            <a:r>
              <a:rPr lang="en-US" altLang="ja-JP" dirty="0"/>
              <a:t>6</a:t>
            </a:r>
            <a:r>
              <a:rPr lang="ja-JP" altLang="en-US" dirty="0"/>
              <a:t>人組内での振り返りを行います（５分ぐらいで）</a:t>
            </a:r>
            <a:endParaRPr kumimoji="1" lang="ja-JP" altLang="en-US" dirty="0"/>
          </a:p>
        </p:txBody>
      </p:sp>
      <p:sp>
        <p:nvSpPr>
          <p:cNvPr id="3" name="コンテンツ プレースホルダー 2">
            <a:extLst>
              <a:ext uri="{FF2B5EF4-FFF2-40B4-BE49-F238E27FC236}">
                <a16:creationId xmlns:a16="http://schemas.microsoft.com/office/drawing/2014/main" id="{FE72812D-E29D-4ECE-ACF1-D0CF202427CF}"/>
              </a:ext>
            </a:extLst>
          </p:cNvPr>
          <p:cNvSpPr>
            <a:spLocks noGrp="1"/>
          </p:cNvSpPr>
          <p:nvPr>
            <p:ph idx="1"/>
          </p:nvPr>
        </p:nvSpPr>
        <p:spPr>
          <a:xfrm>
            <a:off x="828136" y="1037289"/>
            <a:ext cx="10327544" cy="5597527"/>
          </a:xfrm>
        </p:spPr>
        <p:txBody>
          <a:bodyPr>
            <a:normAutofit/>
          </a:bodyPr>
          <a:lstStyle/>
          <a:p>
            <a:r>
              <a:rPr kumimoji="1" lang="ja-JP" altLang="en-US" sz="2800" dirty="0"/>
              <a:t>①　６人組の各メンバーへ「意見交換に参加してくれて</a:t>
            </a:r>
            <a:endParaRPr kumimoji="1" lang="en-US" altLang="ja-JP" sz="2800" dirty="0"/>
          </a:p>
          <a:p>
            <a:r>
              <a:rPr lang="ja-JP" altLang="en-US" sz="2800" dirty="0"/>
              <a:t>　　</a:t>
            </a:r>
            <a:r>
              <a:rPr kumimoji="1" lang="ja-JP" altLang="en-US" sz="2800" dirty="0"/>
              <a:t>ありがとう」のメッセージを、１人に１枚ずつ</a:t>
            </a:r>
            <a:endParaRPr kumimoji="1" lang="en-US" altLang="ja-JP" sz="2800" dirty="0"/>
          </a:p>
          <a:p>
            <a:r>
              <a:rPr lang="ja-JP" altLang="en-US" sz="2800" dirty="0"/>
              <a:t>　　</a:t>
            </a:r>
            <a:r>
              <a:rPr kumimoji="1" lang="ja-JP" altLang="en-US" sz="2800" dirty="0">
                <a:solidFill>
                  <a:srgbClr val="00B050"/>
                </a:solidFill>
              </a:rPr>
              <a:t>「ありがとうカード」</a:t>
            </a:r>
            <a:r>
              <a:rPr kumimoji="1" lang="ja-JP" altLang="en-US" sz="2800" dirty="0"/>
              <a:t>に書いて下さい。</a:t>
            </a:r>
            <a:endParaRPr kumimoji="1" lang="en-US" altLang="ja-JP" sz="2800" dirty="0"/>
          </a:p>
          <a:p>
            <a:endParaRPr lang="en-US" altLang="ja-JP" sz="2800" dirty="0"/>
          </a:p>
          <a:p>
            <a:endParaRPr lang="en-US" altLang="ja-JP" sz="2800" dirty="0"/>
          </a:p>
          <a:p>
            <a:endParaRPr lang="en-US" altLang="ja-JP" sz="2800" dirty="0"/>
          </a:p>
          <a:p>
            <a:endParaRPr lang="en-US" altLang="ja-JP" dirty="0"/>
          </a:p>
          <a:p>
            <a:r>
              <a:rPr lang="ja-JP" altLang="en-US" sz="2800" dirty="0"/>
              <a:t>②　１枚ずつきれいに切り取り、わたしてあげて下さい。</a:t>
            </a:r>
            <a:endParaRPr lang="en-US" altLang="ja-JP" sz="2800" dirty="0"/>
          </a:p>
          <a:p>
            <a:endParaRPr kumimoji="1" lang="en-US" altLang="ja-JP" sz="1200" dirty="0"/>
          </a:p>
          <a:p>
            <a:r>
              <a:rPr lang="ja-JP" altLang="en-US" sz="2800" dirty="0"/>
              <a:t>③　もらったメッセージは、大事に保管してください。</a:t>
            </a:r>
            <a:endParaRPr kumimoji="1" lang="ja-JP" altLang="en-US" sz="2800" dirty="0"/>
          </a:p>
        </p:txBody>
      </p:sp>
      <p:sp>
        <p:nvSpPr>
          <p:cNvPr id="4" name="スライド番号プレースホルダー 3">
            <a:extLst>
              <a:ext uri="{FF2B5EF4-FFF2-40B4-BE49-F238E27FC236}">
                <a16:creationId xmlns:a16="http://schemas.microsoft.com/office/drawing/2014/main" id="{ADA4EC56-97DE-47AC-AF53-F073CB9514A1}"/>
              </a:ext>
            </a:extLst>
          </p:cNvPr>
          <p:cNvSpPr>
            <a:spLocks noGrp="1"/>
          </p:cNvSpPr>
          <p:nvPr>
            <p:ph type="sldNum" sz="quarter" idx="12"/>
          </p:nvPr>
        </p:nvSpPr>
        <p:spPr/>
        <p:txBody>
          <a:bodyPr/>
          <a:lstStyle/>
          <a:p>
            <a:fld id="{ADA97D1A-1B80-482D-A443-D1DE46BFE97E}" type="slidenum">
              <a:rPr kumimoji="1" lang="ja-JP" altLang="en-US" smtClean="0"/>
              <a:t>8</a:t>
            </a:fld>
            <a:endParaRPr kumimoji="1" lang="ja-JP" altLang="en-US"/>
          </a:p>
        </p:txBody>
      </p:sp>
      <p:pic>
        <p:nvPicPr>
          <p:cNvPr id="6" name="図 5">
            <a:extLst>
              <a:ext uri="{FF2B5EF4-FFF2-40B4-BE49-F238E27FC236}">
                <a16:creationId xmlns:a16="http://schemas.microsoft.com/office/drawing/2014/main" id="{E8C156E1-91B0-4E9D-BB2D-146ADAB3B1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857" y="1042519"/>
            <a:ext cx="1312025" cy="2038193"/>
          </a:xfrm>
          <a:prstGeom prst="rect">
            <a:avLst/>
          </a:prstGeom>
        </p:spPr>
      </p:pic>
      <p:pic>
        <p:nvPicPr>
          <p:cNvPr id="8" name="図 7">
            <a:extLst>
              <a:ext uri="{FF2B5EF4-FFF2-40B4-BE49-F238E27FC236}">
                <a16:creationId xmlns:a16="http://schemas.microsoft.com/office/drawing/2014/main" id="{F7B05565-C7B0-44E1-88B2-E53585449D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99667" y="4170843"/>
            <a:ext cx="1312025" cy="2038193"/>
          </a:xfrm>
          <a:prstGeom prst="rect">
            <a:avLst/>
          </a:prstGeom>
        </p:spPr>
      </p:pic>
      <p:sp>
        <p:nvSpPr>
          <p:cNvPr id="5" name="正方形/長方形 4">
            <a:extLst>
              <a:ext uri="{FF2B5EF4-FFF2-40B4-BE49-F238E27FC236}">
                <a16:creationId xmlns:a16="http://schemas.microsoft.com/office/drawing/2014/main" id="{CEE08AC5-300E-4A0C-AB97-3057DD78C90E}"/>
              </a:ext>
            </a:extLst>
          </p:cNvPr>
          <p:cNvSpPr/>
          <p:nvPr/>
        </p:nvSpPr>
        <p:spPr>
          <a:xfrm>
            <a:off x="1095680" y="2675770"/>
            <a:ext cx="9306177" cy="1792714"/>
          </a:xfrm>
          <a:prstGeom prst="rect">
            <a:avLst/>
          </a:prstGeom>
          <a:solidFill>
            <a:srgbClr val="FFFBFE"/>
          </a:solidFill>
          <a:ln w="28575">
            <a:solidFill>
              <a:srgbClr val="FB31DE"/>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a:latin typeface="UD デジタル 教科書体 NP-R" panose="02020400000000000000" pitchFamily="18" charset="-128"/>
                <a:ea typeface="UD デジタル 教科書体 NP-R" panose="02020400000000000000" pitchFamily="18" charset="-128"/>
              </a:rPr>
              <a:t>（例）・「いっぱい発表してくれてありがとう！」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・「上手に進めてくれてありがとう！」</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・「うなずきなら聞いてくれてありがとう！」</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7735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2DD0A4-36D6-426C-AD7E-B23182EC9991}"/>
              </a:ext>
            </a:extLst>
          </p:cNvPr>
          <p:cNvSpPr>
            <a:spLocks noGrp="1"/>
          </p:cNvSpPr>
          <p:nvPr>
            <p:ph type="title"/>
          </p:nvPr>
        </p:nvSpPr>
        <p:spPr/>
        <p:txBody>
          <a:bodyPr/>
          <a:lstStyle/>
          <a:p>
            <a:r>
              <a:rPr lang="ja-JP" altLang="en-US" dirty="0"/>
              <a:t>１学期の間、</a:t>
            </a:r>
            <a:r>
              <a:rPr kumimoji="1" lang="ja-JP" altLang="en-US" dirty="0"/>
              <a:t>ありがとうございました！</a:t>
            </a:r>
          </a:p>
        </p:txBody>
      </p:sp>
      <p:pic>
        <p:nvPicPr>
          <p:cNvPr id="6" name="コンテンツ プレースホルダー 5">
            <a:extLst>
              <a:ext uri="{FF2B5EF4-FFF2-40B4-BE49-F238E27FC236}">
                <a16:creationId xmlns:a16="http://schemas.microsoft.com/office/drawing/2014/main" id="{7706FDC7-094C-4856-9E2C-FECC25922D4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41009"/>
          <a:stretch/>
        </p:blipFill>
        <p:spPr>
          <a:xfrm>
            <a:off x="3890513" y="2953050"/>
            <a:ext cx="3995341" cy="2861154"/>
          </a:xfrm>
        </p:spPr>
      </p:pic>
      <p:sp>
        <p:nvSpPr>
          <p:cNvPr id="4" name="スライド番号プレースホルダー 3">
            <a:extLst>
              <a:ext uri="{FF2B5EF4-FFF2-40B4-BE49-F238E27FC236}">
                <a16:creationId xmlns:a16="http://schemas.microsoft.com/office/drawing/2014/main" id="{F867A389-9C72-4B52-BC38-10589161AD33}"/>
              </a:ext>
            </a:extLst>
          </p:cNvPr>
          <p:cNvSpPr>
            <a:spLocks noGrp="1"/>
          </p:cNvSpPr>
          <p:nvPr>
            <p:ph type="sldNum" sz="quarter" idx="12"/>
          </p:nvPr>
        </p:nvSpPr>
        <p:spPr/>
        <p:txBody>
          <a:bodyPr/>
          <a:lstStyle/>
          <a:p>
            <a:fld id="{ADA97D1A-1B80-482D-A443-D1DE46BFE97E}" type="slidenum">
              <a:rPr kumimoji="1" lang="ja-JP" altLang="en-US" smtClean="0"/>
              <a:t>9</a:t>
            </a:fld>
            <a:endParaRPr kumimoji="1" lang="ja-JP" altLang="en-US"/>
          </a:p>
        </p:txBody>
      </p:sp>
      <p:sp>
        <p:nvSpPr>
          <p:cNvPr id="7" name="吹き出し: 角を丸めた四角形 6">
            <a:extLst>
              <a:ext uri="{FF2B5EF4-FFF2-40B4-BE49-F238E27FC236}">
                <a16:creationId xmlns:a16="http://schemas.microsoft.com/office/drawing/2014/main" id="{0C720CAE-1115-42E2-A6FE-A91719E72B0E}"/>
              </a:ext>
            </a:extLst>
          </p:cNvPr>
          <p:cNvSpPr/>
          <p:nvPr/>
        </p:nvSpPr>
        <p:spPr>
          <a:xfrm>
            <a:off x="500332" y="1362974"/>
            <a:ext cx="6780362" cy="4157932"/>
          </a:xfrm>
          <a:prstGeom prst="wedgeRoundRectCallout">
            <a:avLst>
              <a:gd name="adj1" fmla="val 58452"/>
              <a:gd name="adj2" fmla="val 2640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4400" dirty="0">
                <a:latin typeface="UD デジタル 教科書体 NP-R" panose="02020400000000000000" pitchFamily="18" charset="-128"/>
                <a:ea typeface="UD デジタル 教科書体 NP-R" panose="02020400000000000000" pitchFamily="18" charset="-128"/>
              </a:rPr>
              <a:t>これまでの活動で少しでも</a:t>
            </a:r>
            <a:r>
              <a:rPr kumimoji="1" lang="ja-JP" altLang="en-US" sz="4800" b="1" dirty="0">
                <a:solidFill>
                  <a:srgbClr val="0070C0"/>
                </a:solidFill>
                <a:latin typeface="UD デジタル 教科書体 NP-R" panose="02020400000000000000" pitchFamily="18" charset="-128"/>
                <a:ea typeface="UD デジタル 教科書体 NP-R" panose="02020400000000000000" pitchFamily="18" charset="-128"/>
              </a:rPr>
              <a:t>「人とつながることの安心感」</a:t>
            </a:r>
            <a:r>
              <a:rPr kumimoji="1" lang="ja-JP" altLang="en-US" sz="4400" dirty="0">
                <a:latin typeface="UD デジタル 教科書体 NP-R" panose="02020400000000000000" pitchFamily="18" charset="-128"/>
                <a:ea typeface="UD デジタル 教科書体 NP-R" panose="02020400000000000000" pitchFamily="18" charset="-128"/>
              </a:rPr>
              <a:t>が高まっていれば幸いです！</a:t>
            </a:r>
            <a:endParaRPr kumimoji="1" lang="ja-JP" altLang="en-US" sz="48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552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0833E-6 -3.7037E-7 L 0.30808 0.00486 " pathEditMode="relative" rAng="0" ptsTypes="AA">
                                      <p:cBhvr>
                                        <p:cTn id="6" dur="2000" fill="hold"/>
                                        <p:tgtEl>
                                          <p:spTgt spid="6"/>
                                        </p:tgtEl>
                                        <p:attrNameLst>
                                          <p:attrName>ppt_x</p:attrName>
                                          <p:attrName>ppt_y</p:attrName>
                                        </p:attrNameLst>
                                      </p:cBhvr>
                                      <p:rCtr x="15404" y="231"/>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3497</TotalTime>
  <Words>1101</Words>
  <Application>Microsoft Office PowerPoint</Application>
  <PresentationFormat>ワイド画面</PresentationFormat>
  <Paragraphs>117</Paragraphs>
  <Slides>9</Slides>
  <Notes>9</Notes>
  <HiddenSlides>0</HiddenSlides>
  <MMClips>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UD デジタル 教科書体 NP-B</vt:lpstr>
      <vt:lpstr>UD デジタル 教科書体 NP-R</vt:lpstr>
      <vt:lpstr>游ゴシック</vt:lpstr>
      <vt:lpstr>Calibri</vt:lpstr>
      <vt:lpstr>Calibri Light</vt:lpstr>
      <vt:lpstr>レトロスペクト</vt:lpstr>
      <vt:lpstr>色ブロックごとに整列してください</vt:lpstr>
      <vt:lpstr>令和○年度 　〇〇立〇〇学校 ～学校パワーアップタイム③（名称募集）～</vt:lpstr>
      <vt:lpstr>お題の確認</vt:lpstr>
      <vt:lpstr>意見交換する場所を決めよう！</vt:lpstr>
      <vt:lpstr>意見交換の目的（再確認）</vt:lpstr>
      <vt:lpstr>上手な聞き方のコツ（再確認）</vt:lpstr>
      <vt:lpstr>意見交換スタート！！</vt:lpstr>
      <vt:lpstr>6人組内での振り返りを行います（５分ぐらいで）</vt:lpstr>
      <vt:lpstr>１学期の間、ありがとうございました！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目時 仁</dc:creator>
  <cp:lastModifiedBy>目時 仁</cp:lastModifiedBy>
  <cp:revision>116</cp:revision>
  <cp:lastPrinted>2024-07-10T05:05:45Z</cp:lastPrinted>
  <dcterms:created xsi:type="dcterms:W3CDTF">2023-08-07T00:37:50Z</dcterms:created>
  <dcterms:modified xsi:type="dcterms:W3CDTF">2025-02-26T04:33:49Z</dcterms:modified>
</cp:coreProperties>
</file>