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88150" cy="100187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gnMBmNh4v6ShgOWTa3FD5UHvHN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3188" y="750888"/>
            <a:ext cx="6681787" cy="3759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8817" y="4758890"/>
            <a:ext cx="5510530" cy="4508420"/>
          </a:xfrm>
          <a:prstGeom prst="rect">
            <a:avLst/>
          </a:prstGeom>
          <a:noFill/>
          <a:ln>
            <a:noFill/>
          </a:ln>
        </p:spPr>
        <p:txBody>
          <a:bodyPr anchorCtr="0" anchor="t" bIns="96575" lIns="96575" spcFirstLastPara="1" rIns="96575" wrap="square" tIns="9657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/>
          <p:nvPr>
            <p:ph idx="2" type="sldImg"/>
          </p:nvPr>
        </p:nvSpPr>
        <p:spPr>
          <a:xfrm>
            <a:off x="103188" y="750888"/>
            <a:ext cx="6681787" cy="3759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" name="Google Shape;48;p1:notes"/>
          <p:cNvSpPr txBox="1"/>
          <p:nvPr>
            <p:ph idx="1" type="body"/>
          </p:nvPr>
        </p:nvSpPr>
        <p:spPr>
          <a:xfrm>
            <a:off x="688817" y="4758890"/>
            <a:ext cx="5510530" cy="4508420"/>
          </a:xfrm>
          <a:prstGeom prst="rect">
            <a:avLst/>
          </a:prstGeom>
          <a:noFill/>
          <a:ln>
            <a:noFill/>
          </a:ln>
        </p:spPr>
        <p:txBody>
          <a:bodyPr anchorCtr="0" anchor="t" bIns="96575" lIns="96575" spcFirstLastPara="1" rIns="96575" wrap="square" tIns="96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73488b0f97_0_0:notes"/>
          <p:cNvSpPr/>
          <p:nvPr>
            <p:ph idx="2" type="sldImg"/>
          </p:nvPr>
        </p:nvSpPr>
        <p:spPr>
          <a:xfrm>
            <a:off x="103188" y="750888"/>
            <a:ext cx="6681787" cy="3759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g273488b0f97_0_0:notes"/>
          <p:cNvSpPr txBox="1"/>
          <p:nvPr>
            <p:ph idx="1" type="body"/>
          </p:nvPr>
        </p:nvSpPr>
        <p:spPr>
          <a:xfrm>
            <a:off x="688817" y="4758890"/>
            <a:ext cx="5510620" cy="4508314"/>
          </a:xfrm>
          <a:prstGeom prst="rect">
            <a:avLst/>
          </a:prstGeom>
          <a:noFill/>
          <a:ln>
            <a:noFill/>
          </a:ln>
        </p:spPr>
        <p:txBody>
          <a:bodyPr anchorCtr="0" anchor="t" bIns="96575" lIns="96575" spcFirstLastPara="1" rIns="96575" wrap="square" tIns="96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73488b0f97_0_9:notes"/>
          <p:cNvSpPr/>
          <p:nvPr>
            <p:ph idx="2" type="sldImg"/>
          </p:nvPr>
        </p:nvSpPr>
        <p:spPr>
          <a:xfrm>
            <a:off x="103188" y="750888"/>
            <a:ext cx="6681787" cy="3759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g273488b0f97_0_9:notes"/>
          <p:cNvSpPr txBox="1"/>
          <p:nvPr>
            <p:ph idx="1" type="body"/>
          </p:nvPr>
        </p:nvSpPr>
        <p:spPr>
          <a:xfrm>
            <a:off x="688817" y="4758890"/>
            <a:ext cx="5510620" cy="4508314"/>
          </a:xfrm>
          <a:prstGeom prst="rect">
            <a:avLst/>
          </a:prstGeom>
          <a:noFill/>
          <a:ln>
            <a:noFill/>
          </a:ln>
        </p:spPr>
        <p:txBody>
          <a:bodyPr anchorCtr="0" anchor="t" bIns="96575" lIns="96575" spcFirstLastPara="1" rIns="96575" wrap="square" tIns="96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:notes"/>
          <p:cNvSpPr/>
          <p:nvPr>
            <p:ph idx="2" type="sldImg"/>
          </p:nvPr>
        </p:nvSpPr>
        <p:spPr>
          <a:xfrm>
            <a:off x="103188" y="750888"/>
            <a:ext cx="6681787" cy="3759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2:notes"/>
          <p:cNvSpPr txBox="1"/>
          <p:nvPr>
            <p:ph idx="1" type="body"/>
          </p:nvPr>
        </p:nvSpPr>
        <p:spPr>
          <a:xfrm>
            <a:off x="688817" y="4758890"/>
            <a:ext cx="5510620" cy="4508314"/>
          </a:xfrm>
          <a:prstGeom prst="rect">
            <a:avLst/>
          </a:prstGeom>
          <a:noFill/>
          <a:ln>
            <a:noFill/>
          </a:ln>
        </p:spPr>
        <p:txBody>
          <a:bodyPr anchorCtr="0" anchor="t" bIns="96575" lIns="96575" spcFirstLastPara="1" rIns="96575" wrap="square" tIns="96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:notes"/>
          <p:cNvSpPr/>
          <p:nvPr>
            <p:ph idx="2" type="sldImg"/>
          </p:nvPr>
        </p:nvSpPr>
        <p:spPr>
          <a:xfrm>
            <a:off x="-2078038" y="995363"/>
            <a:ext cx="8870951" cy="499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3:notes"/>
          <p:cNvSpPr txBox="1"/>
          <p:nvPr>
            <p:ph idx="1" type="body"/>
          </p:nvPr>
        </p:nvSpPr>
        <p:spPr>
          <a:xfrm>
            <a:off x="471509" y="6317413"/>
            <a:ext cx="3772063" cy="5984905"/>
          </a:xfrm>
          <a:prstGeom prst="rect">
            <a:avLst/>
          </a:prstGeom>
          <a:noFill/>
          <a:ln>
            <a:noFill/>
          </a:ln>
        </p:spPr>
        <p:txBody>
          <a:bodyPr anchorCtr="0" anchor="t" bIns="96575" lIns="96575" spcFirstLastPara="1" rIns="96575" wrap="square" tIns="96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11c9e9a931_0_0:notes"/>
          <p:cNvSpPr/>
          <p:nvPr>
            <p:ph idx="2" type="sldImg"/>
          </p:nvPr>
        </p:nvSpPr>
        <p:spPr>
          <a:xfrm>
            <a:off x="103188" y="750888"/>
            <a:ext cx="6681787" cy="3759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g211c9e9a931_0_0:notes"/>
          <p:cNvSpPr txBox="1"/>
          <p:nvPr>
            <p:ph idx="1" type="body"/>
          </p:nvPr>
        </p:nvSpPr>
        <p:spPr>
          <a:xfrm>
            <a:off x="688817" y="4758890"/>
            <a:ext cx="5510620" cy="4508314"/>
          </a:xfrm>
          <a:prstGeom prst="rect">
            <a:avLst/>
          </a:prstGeom>
          <a:noFill/>
          <a:ln>
            <a:noFill/>
          </a:ln>
        </p:spPr>
        <p:txBody>
          <a:bodyPr anchorCtr="0" anchor="t" bIns="96575" lIns="96575" spcFirstLastPara="1" rIns="96575" wrap="square" tIns="96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73488b0f97_0_115:notes"/>
          <p:cNvSpPr/>
          <p:nvPr>
            <p:ph idx="2" type="sldImg"/>
          </p:nvPr>
        </p:nvSpPr>
        <p:spPr>
          <a:xfrm>
            <a:off x="103188" y="750888"/>
            <a:ext cx="6681787" cy="3759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g273488b0f97_0_115:notes"/>
          <p:cNvSpPr txBox="1"/>
          <p:nvPr>
            <p:ph idx="1" type="body"/>
          </p:nvPr>
        </p:nvSpPr>
        <p:spPr>
          <a:xfrm>
            <a:off x="688817" y="4758890"/>
            <a:ext cx="5510620" cy="4508314"/>
          </a:xfrm>
          <a:prstGeom prst="rect">
            <a:avLst/>
          </a:prstGeom>
          <a:noFill/>
          <a:ln>
            <a:noFill/>
          </a:ln>
        </p:spPr>
        <p:txBody>
          <a:bodyPr anchorCtr="0" anchor="t" bIns="96575" lIns="96575" spcFirstLastPara="1" rIns="96575" wrap="square" tIns="96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6" name="Google Shape;26;p1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0" name="Google Shape;30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4" name="Google Shape;34;p2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5" name="Google Shape;35;p2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9" name="Google Shape;39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2" name="Google Shape;42;p2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3" name="Google Shape;43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/>
          <p:nvPr>
            <p:ph idx="1" type="subTitle"/>
          </p:nvPr>
        </p:nvSpPr>
        <p:spPr>
          <a:xfrm>
            <a:off x="413284" y="1688889"/>
            <a:ext cx="8317432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ja">
                <a:solidFill>
                  <a:srgbClr val="0C0C0C"/>
                </a:solidFill>
              </a:rPr>
              <a:t>わたしたちの題材（テーマは）</a:t>
            </a:r>
            <a:endParaRPr>
              <a:solidFill>
                <a:srgbClr val="0C0C0C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9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ja" sz="4400">
                <a:solidFill>
                  <a:srgbClr val="0C0C0C"/>
                </a:solidFill>
              </a:rPr>
              <a:t>大変だ！</a:t>
            </a:r>
            <a:endParaRPr sz="4400">
              <a:solidFill>
                <a:srgbClr val="0C0C0C"/>
              </a:solidFill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2862960" y="2465979"/>
            <a:ext cx="5661300" cy="12348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 txBox="1"/>
          <p:nvPr/>
        </p:nvSpPr>
        <p:spPr>
          <a:xfrm>
            <a:off x="521374" y="329415"/>
            <a:ext cx="5476654" cy="767078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ja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　　</a:t>
            </a:r>
            <a:r>
              <a:rPr b="0" i="0" lang="ja" sz="28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はん　インスタントシート</a:t>
            </a:r>
            <a:endParaRPr b="0" i="0" sz="2800" u="none" cap="none" strike="noStrik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7460" y="3304179"/>
            <a:ext cx="1948508" cy="1760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68902" y="123825"/>
            <a:ext cx="1646464" cy="16464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3488b0f97_0_0"/>
          <p:cNvSpPr txBox="1"/>
          <p:nvPr/>
        </p:nvSpPr>
        <p:spPr>
          <a:xfrm>
            <a:off x="311700" y="727525"/>
            <a:ext cx="3533700" cy="40896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ja" sz="18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動画はここに入れてね</a:t>
            </a:r>
            <a:endParaRPr b="0" i="0" sz="1800" u="none" cap="none" strike="noStrik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g273488b0f97_0_0"/>
          <p:cNvSpPr txBox="1"/>
          <p:nvPr>
            <p:ph idx="4294967295" type="title"/>
          </p:nvPr>
        </p:nvSpPr>
        <p:spPr>
          <a:xfrm>
            <a:off x="118350" y="231025"/>
            <a:ext cx="8907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0"/>
              <a:buNone/>
            </a:pPr>
            <a:r>
              <a:rPr lang="ja" sz="2388">
                <a:solidFill>
                  <a:srgbClr val="0C0C0C"/>
                </a:solidFill>
              </a:rPr>
              <a:t>「なか」の表現　</a:t>
            </a:r>
            <a:r>
              <a:rPr lang="ja" sz="1200">
                <a:solidFill>
                  <a:srgbClr val="0C0C0C"/>
                </a:solidFill>
              </a:rPr>
              <a:t>わたしたちは</a:t>
            </a:r>
            <a:r>
              <a:rPr b="1" lang="ja" sz="1600">
                <a:solidFill>
                  <a:srgbClr val="0C0C0C"/>
                </a:solidFill>
              </a:rPr>
              <a:t>「大変だ！        　　　　　　　　　　　」の表現 </a:t>
            </a:r>
            <a:r>
              <a:rPr lang="ja" sz="1200">
                <a:solidFill>
                  <a:srgbClr val="0C0C0C"/>
                </a:solidFill>
              </a:rPr>
              <a:t>をしました</a:t>
            </a:r>
            <a:endParaRPr>
              <a:solidFill>
                <a:srgbClr val="0C0C0C"/>
              </a:solidFill>
            </a:endParaRPr>
          </a:p>
        </p:txBody>
      </p:sp>
      <p:sp>
        <p:nvSpPr>
          <p:cNvPr id="61" name="Google Shape;61;g273488b0f97_0_0"/>
          <p:cNvSpPr txBox="1"/>
          <p:nvPr/>
        </p:nvSpPr>
        <p:spPr>
          <a:xfrm>
            <a:off x="4021675" y="727525"/>
            <a:ext cx="4886700" cy="40896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〇どんなイメージを表現したかというと…</a:t>
            </a:r>
            <a:endParaRPr b="0" i="0" sz="1500" u="none" cap="none" strike="noStrik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〇だから，（体のこの部分をこのように動かして）</a:t>
            </a:r>
            <a:endParaRPr b="0" i="0" sz="1500" u="none" cap="none" strike="noStrik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　　　　　　　　　</a:t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　　　　　　　　　　　　　　　　</a:t>
            </a:r>
            <a:r>
              <a:rPr b="0" i="0" lang="ja" sz="15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表現をしました。</a:t>
            </a:r>
            <a:endParaRPr b="0" i="0" sz="1500" u="none" cap="none" strike="noStrik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sng" cap="none" strike="noStrik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g273488b0f97_0_0"/>
          <p:cNvSpPr txBox="1"/>
          <p:nvPr/>
        </p:nvSpPr>
        <p:spPr>
          <a:xfrm>
            <a:off x="4177525" y="1144175"/>
            <a:ext cx="4575000" cy="1576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g273488b0f97_0_0"/>
          <p:cNvSpPr txBox="1"/>
          <p:nvPr/>
        </p:nvSpPr>
        <p:spPr>
          <a:xfrm>
            <a:off x="4177525" y="3252275"/>
            <a:ext cx="4575000" cy="1140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g273488b0f97_0_0"/>
          <p:cNvSpPr txBox="1"/>
          <p:nvPr/>
        </p:nvSpPr>
        <p:spPr>
          <a:xfrm>
            <a:off x="4572000" y="267750"/>
            <a:ext cx="2634300" cy="369300"/>
          </a:xfrm>
          <a:prstGeom prst="rect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g273488b0f97_0_0"/>
          <p:cNvSpPr txBox="1"/>
          <p:nvPr/>
        </p:nvSpPr>
        <p:spPr>
          <a:xfrm>
            <a:off x="8050075" y="58600"/>
            <a:ext cx="858300" cy="30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2"/>
                </a:solidFill>
              </a:rPr>
              <a:t>シート①</a:t>
            </a:r>
            <a:endParaRPr sz="11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73488b0f97_0_9"/>
          <p:cNvSpPr txBox="1"/>
          <p:nvPr/>
        </p:nvSpPr>
        <p:spPr>
          <a:xfrm>
            <a:off x="315775" y="727538"/>
            <a:ext cx="3533700" cy="40896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ja" sz="18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動画はここに入れてね</a:t>
            </a:r>
            <a:endParaRPr/>
          </a:p>
        </p:txBody>
      </p:sp>
      <p:sp>
        <p:nvSpPr>
          <p:cNvPr id="71" name="Google Shape;71;g273488b0f97_0_9"/>
          <p:cNvSpPr txBox="1"/>
          <p:nvPr/>
        </p:nvSpPr>
        <p:spPr>
          <a:xfrm>
            <a:off x="4021675" y="727525"/>
            <a:ext cx="4886700" cy="40896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〇どんなイメージを表現したかというと…</a:t>
            </a:r>
            <a:endParaRPr b="0" i="0" sz="1500" u="none" cap="none" strike="noStrik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〇だから，（体のこの部分をこのように動かして）</a:t>
            </a:r>
            <a:endParaRPr b="0" i="0" sz="1500" u="none" cap="none" strike="noStrik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　　　　　　　　　　　　　　　　</a:t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　　　　　　　　　　　　　　　　</a:t>
            </a:r>
            <a:r>
              <a:rPr b="0" i="0" lang="ja" sz="15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表現をしました。</a:t>
            </a:r>
            <a:endParaRPr b="0" i="0" sz="1500" u="none" cap="none" strike="noStrik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sng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g273488b0f97_0_9"/>
          <p:cNvSpPr txBox="1"/>
          <p:nvPr/>
        </p:nvSpPr>
        <p:spPr>
          <a:xfrm>
            <a:off x="4177525" y="1214150"/>
            <a:ext cx="4575000" cy="1576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g273488b0f97_0_9"/>
          <p:cNvSpPr txBox="1"/>
          <p:nvPr/>
        </p:nvSpPr>
        <p:spPr>
          <a:xfrm>
            <a:off x="4243800" y="3131425"/>
            <a:ext cx="4575000" cy="1285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g273488b0f97_0_9"/>
          <p:cNvSpPr txBox="1"/>
          <p:nvPr>
            <p:ph idx="4294967295" type="title"/>
          </p:nvPr>
        </p:nvSpPr>
        <p:spPr>
          <a:xfrm>
            <a:off x="466203" y="163288"/>
            <a:ext cx="3189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"/>
              <a:t>「はじめ」の表現</a:t>
            </a:r>
            <a:endParaRPr/>
          </a:p>
        </p:txBody>
      </p:sp>
      <p:sp>
        <p:nvSpPr>
          <p:cNvPr id="75" name="Google Shape;75;g273488b0f97_0_9"/>
          <p:cNvSpPr txBox="1"/>
          <p:nvPr/>
        </p:nvSpPr>
        <p:spPr>
          <a:xfrm>
            <a:off x="8135200" y="221750"/>
            <a:ext cx="773100" cy="30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2"/>
                </a:solidFill>
              </a:rPr>
              <a:t>シート</a:t>
            </a:r>
            <a:r>
              <a:rPr lang="ja" sz="1100">
                <a:solidFill>
                  <a:schemeClr val="dk2"/>
                </a:solidFill>
              </a:rPr>
              <a:t>②</a:t>
            </a:r>
            <a:endParaRPr sz="11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"/>
          <p:cNvSpPr txBox="1"/>
          <p:nvPr/>
        </p:nvSpPr>
        <p:spPr>
          <a:xfrm>
            <a:off x="315775" y="727538"/>
            <a:ext cx="3533700" cy="40896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ja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動画はここに入れてね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"/>
          <p:cNvSpPr txBox="1"/>
          <p:nvPr/>
        </p:nvSpPr>
        <p:spPr>
          <a:xfrm>
            <a:off x="4021675" y="727525"/>
            <a:ext cx="4886700" cy="40896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〇どんなイメージを表現したかというと…</a:t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〇だから，（体のこの部分をこのように動かして）</a:t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　　　　　　　　　　　　　　　　</a:t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ja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　　　　　　　　　　　　　　　　表現をしました。</a:t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sng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"/>
          <p:cNvSpPr txBox="1"/>
          <p:nvPr/>
        </p:nvSpPr>
        <p:spPr>
          <a:xfrm>
            <a:off x="4177525" y="1214150"/>
            <a:ext cx="4575000" cy="1576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"/>
          <p:cNvSpPr txBox="1"/>
          <p:nvPr/>
        </p:nvSpPr>
        <p:spPr>
          <a:xfrm>
            <a:off x="4243800" y="3131425"/>
            <a:ext cx="4575000" cy="1285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"/>
          <p:cNvSpPr txBox="1"/>
          <p:nvPr>
            <p:ph idx="4294967295" type="title"/>
          </p:nvPr>
        </p:nvSpPr>
        <p:spPr>
          <a:xfrm>
            <a:off x="466203" y="87088"/>
            <a:ext cx="3189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"/>
              <a:t>「おわり」の表現</a:t>
            </a:r>
            <a:endParaRPr/>
          </a:p>
        </p:txBody>
      </p:sp>
      <p:sp>
        <p:nvSpPr>
          <p:cNvPr id="85" name="Google Shape;85;p2"/>
          <p:cNvSpPr txBox="1"/>
          <p:nvPr/>
        </p:nvSpPr>
        <p:spPr>
          <a:xfrm>
            <a:off x="8135200" y="221750"/>
            <a:ext cx="773100" cy="30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2"/>
                </a:solidFill>
              </a:rPr>
              <a:t>シート</a:t>
            </a:r>
            <a:r>
              <a:rPr lang="ja" sz="1100">
                <a:solidFill>
                  <a:schemeClr val="dk2"/>
                </a:solidFill>
              </a:rPr>
              <a:t>③</a:t>
            </a:r>
            <a:endParaRPr sz="11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"/>
          <p:cNvSpPr txBox="1"/>
          <p:nvPr>
            <p:ph idx="4294967295" type="title"/>
          </p:nvPr>
        </p:nvSpPr>
        <p:spPr>
          <a:xfrm>
            <a:off x="311700" y="154825"/>
            <a:ext cx="4570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">
                <a:solidFill>
                  <a:srgbClr val="0C0C0C"/>
                </a:solidFill>
              </a:rPr>
              <a:t>ミニ発表会を</a:t>
            </a:r>
            <a:r>
              <a:rPr lang="ja">
                <a:solidFill>
                  <a:srgbClr val="0C0C0C"/>
                </a:solidFill>
              </a:rPr>
              <a:t>ふり返</a:t>
            </a:r>
            <a:r>
              <a:rPr lang="ja">
                <a:solidFill>
                  <a:srgbClr val="0C0C0C"/>
                </a:solidFill>
              </a:rPr>
              <a:t>ろう</a:t>
            </a:r>
            <a:endParaRPr>
              <a:solidFill>
                <a:srgbClr val="0C0C0C"/>
              </a:solidFill>
            </a:endParaRPr>
          </a:p>
        </p:txBody>
      </p:sp>
      <p:sp>
        <p:nvSpPr>
          <p:cNvPr id="91" name="Google Shape;91;p3"/>
          <p:cNvSpPr txBox="1"/>
          <p:nvPr/>
        </p:nvSpPr>
        <p:spPr>
          <a:xfrm>
            <a:off x="521825" y="1181900"/>
            <a:ext cx="8001600" cy="1612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3"/>
          <p:cNvSpPr txBox="1"/>
          <p:nvPr>
            <p:ph type="ctrTitle"/>
          </p:nvPr>
        </p:nvSpPr>
        <p:spPr>
          <a:xfrm>
            <a:off x="430075" y="807200"/>
            <a:ext cx="2546400" cy="37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7555"/>
              <a:buNone/>
            </a:pPr>
            <a:r>
              <a:rPr lang="ja" sz="1720"/>
              <a:t>みんなのよかったところ</a:t>
            </a:r>
            <a:endParaRPr sz="1720"/>
          </a:p>
        </p:txBody>
      </p:sp>
      <p:sp>
        <p:nvSpPr>
          <p:cNvPr id="93" name="Google Shape;93;p3"/>
          <p:cNvSpPr txBox="1"/>
          <p:nvPr>
            <p:ph idx="4294967295" type="title"/>
          </p:nvPr>
        </p:nvSpPr>
        <p:spPr>
          <a:xfrm>
            <a:off x="521825" y="2962150"/>
            <a:ext cx="7218000" cy="37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7555"/>
              <a:buNone/>
            </a:pPr>
            <a:r>
              <a:rPr lang="ja" sz="1720"/>
              <a:t>もっとできそうなところ・他のグループの表現でまねしたいと思ったところ</a:t>
            </a:r>
            <a:endParaRPr sz="1720"/>
          </a:p>
        </p:txBody>
      </p:sp>
      <p:sp>
        <p:nvSpPr>
          <p:cNvPr id="94" name="Google Shape;94;p3"/>
          <p:cNvSpPr txBox="1"/>
          <p:nvPr/>
        </p:nvSpPr>
        <p:spPr>
          <a:xfrm>
            <a:off x="521825" y="3386250"/>
            <a:ext cx="8001600" cy="14256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3"/>
          <p:cNvSpPr txBox="1"/>
          <p:nvPr/>
        </p:nvSpPr>
        <p:spPr>
          <a:xfrm>
            <a:off x="7674050" y="284650"/>
            <a:ext cx="773100" cy="30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2"/>
                </a:solidFill>
              </a:rPr>
              <a:t>シート</a:t>
            </a:r>
            <a:r>
              <a:rPr lang="ja" sz="1100">
                <a:solidFill>
                  <a:schemeClr val="dk2"/>
                </a:solidFill>
              </a:rPr>
              <a:t>④</a:t>
            </a:r>
            <a:endParaRPr sz="11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11c9e9a931_0_0"/>
          <p:cNvSpPr txBox="1"/>
          <p:nvPr>
            <p:ph idx="4294967295" type="title"/>
          </p:nvPr>
        </p:nvSpPr>
        <p:spPr>
          <a:xfrm>
            <a:off x="311575" y="234500"/>
            <a:ext cx="73578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5702"/>
              <a:buNone/>
            </a:pPr>
            <a:r>
              <a:rPr lang="ja" sz="2420">
                <a:solidFill>
                  <a:srgbClr val="0C0C0C"/>
                </a:solidFill>
              </a:rPr>
              <a:t>ペアグループからもらったアドバイスについて考えよう</a:t>
            </a:r>
            <a:endParaRPr sz="2420">
              <a:solidFill>
                <a:srgbClr val="0C0C0C"/>
              </a:solidFill>
            </a:endParaRPr>
          </a:p>
        </p:txBody>
      </p:sp>
      <p:sp>
        <p:nvSpPr>
          <p:cNvPr id="101" name="Google Shape;101;g211c9e9a931_0_0"/>
          <p:cNvSpPr txBox="1"/>
          <p:nvPr/>
        </p:nvSpPr>
        <p:spPr>
          <a:xfrm>
            <a:off x="521825" y="1305275"/>
            <a:ext cx="8001600" cy="15345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g211c9e9a931_0_0"/>
          <p:cNvSpPr txBox="1"/>
          <p:nvPr>
            <p:ph type="ctrTitle"/>
          </p:nvPr>
        </p:nvSpPr>
        <p:spPr>
          <a:xfrm>
            <a:off x="430075" y="807200"/>
            <a:ext cx="7239300" cy="37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7555"/>
              <a:buNone/>
            </a:pPr>
            <a:r>
              <a:rPr lang="ja" sz="1720">
                <a:solidFill>
                  <a:srgbClr val="0C0C0C"/>
                </a:solidFill>
              </a:rPr>
              <a:t>もらったアドバイスをどんどんまとめよう</a:t>
            </a:r>
            <a:r>
              <a:rPr lang="ja" sz="1720"/>
              <a:t>。</a:t>
            </a:r>
            <a:endParaRPr sz="1720"/>
          </a:p>
        </p:txBody>
      </p:sp>
      <p:sp>
        <p:nvSpPr>
          <p:cNvPr id="103" name="Google Shape;103;g211c9e9a931_0_0"/>
          <p:cNvSpPr txBox="1"/>
          <p:nvPr>
            <p:ph type="ctrTitle"/>
          </p:nvPr>
        </p:nvSpPr>
        <p:spPr>
          <a:xfrm>
            <a:off x="521825" y="3022375"/>
            <a:ext cx="7239300" cy="37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7555"/>
              <a:buNone/>
            </a:pPr>
            <a:r>
              <a:rPr lang="ja" sz="1720"/>
              <a:t>どのアドバイスを特にがんばるか決めよう。</a:t>
            </a:r>
            <a:endParaRPr sz="1720"/>
          </a:p>
        </p:txBody>
      </p:sp>
      <p:sp>
        <p:nvSpPr>
          <p:cNvPr id="104" name="Google Shape;104;g211c9e9a931_0_0"/>
          <p:cNvSpPr txBox="1"/>
          <p:nvPr/>
        </p:nvSpPr>
        <p:spPr>
          <a:xfrm>
            <a:off x="571200" y="3485575"/>
            <a:ext cx="8001600" cy="1054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g211c9e9a931_0_0"/>
          <p:cNvSpPr txBox="1"/>
          <p:nvPr/>
        </p:nvSpPr>
        <p:spPr>
          <a:xfrm>
            <a:off x="7902725" y="288625"/>
            <a:ext cx="773100" cy="30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2"/>
                </a:solidFill>
              </a:rPr>
              <a:t>シート</a:t>
            </a:r>
            <a:r>
              <a:rPr lang="ja" sz="1100">
                <a:solidFill>
                  <a:schemeClr val="dk2"/>
                </a:solidFill>
              </a:rPr>
              <a:t>⑤</a:t>
            </a:r>
            <a:endParaRPr sz="11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73488b0f97_0_115"/>
          <p:cNvSpPr txBox="1"/>
          <p:nvPr>
            <p:ph idx="4294967295" type="title"/>
          </p:nvPr>
        </p:nvSpPr>
        <p:spPr>
          <a:xfrm>
            <a:off x="398750" y="154825"/>
            <a:ext cx="4570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">
                <a:solidFill>
                  <a:srgbClr val="0C0C0C"/>
                </a:solidFill>
              </a:rPr>
              <a:t>発表</a:t>
            </a:r>
            <a:r>
              <a:rPr lang="ja">
                <a:solidFill>
                  <a:srgbClr val="0C0C0C"/>
                </a:solidFill>
              </a:rPr>
              <a:t>メモ</a:t>
            </a:r>
            <a:endParaRPr>
              <a:solidFill>
                <a:srgbClr val="0C0C0C"/>
              </a:solidFill>
            </a:endParaRPr>
          </a:p>
        </p:txBody>
      </p:sp>
      <p:sp>
        <p:nvSpPr>
          <p:cNvPr id="111" name="Google Shape;111;g273488b0f97_0_115"/>
          <p:cNvSpPr txBox="1"/>
          <p:nvPr/>
        </p:nvSpPr>
        <p:spPr>
          <a:xfrm>
            <a:off x="571200" y="2039888"/>
            <a:ext cx="8001600" cy="15487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g273488b0f97_0_115"/>
          <p:cNvSpPr txBox="1"/>
          <p:nvPr>
            <p:ph type="ctrTitle"/>
          </p:nvPr>
        </p:nvSpPr>
        <p:spPr>
          <a:xfrm>
            <a:off x="528875" y="1621125"/>
            <a:ext cx="8001600" cy="37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7555"/>
              <a:buNone/>
            </a:pPr>
            <a:r>
              <a:rPr lang="ja" sz="1720">
                <a:solidFill>
                  <a:schemeClr val="dk1"/>
                </a:solidFill>
              </a:rPr>
              <a:t>（注目ポイントや表現の説明を発表しよう）</a:t>
            </a:r>
            <a:endParaRPr sz="1720">
              <a:solidFill>
                <a:schemeClr val="dk1"/>
              </a:solidFill>
            </a:endParaRPr>
          </a:p>
        </p:txBody>
      </p:sp>
      <p:sp>
        <p:nvSpPr>
          <p:cNvPr id="113" name="Google Shape;113;g273488b0f97_0_115"/>
          <p:cNvSpPr txBox="1"/>
          <p:nvPr>
            <p:ph idx="1" type="subTitle"/>
          </p:nvPr>
        </p:nvSpPr>
        <p:spPr>
          <a:xfrm>
            <a:off x="847375" y="777238"/>
            <a:ext cx="7256400" cy="8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ja" sz="1900">
                <a:solidFill>
                  <a:schemeClr val="dk1"/>
                </a:solidFill>
              </a:rPr>
              <a:t>わたしたちの題材は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ja" sz="1900">
                <a:solidFill>
                  <a:schemeClr val="dk1"/>
                </a:solidFill>
              </a:rPr>
              <a:t>　　　　</a:t>
            </a:r>
            <a:r>
              <a:rPr lang="ja" sz="2600">
                <a:solidFill>
                  <a:schemeClr val="dk1"/>
                </a:solidFill>
              </a:rPr>
              <a:t>大変だ！　　　　　　　　　　     です。</a:t>
            </a:r>
            <a:endParaRPr sz="2600">
              <a:solidFill>
                <a:schemeClr val="dk1"/>
              </a:solidFill>
            </a:endParaRPr>
          </a:p>
        </p:txBody>
      </p:sp>
      <p:sp>
        <p:nvSpPr>
          <p:cNvPr id="114" name="Google Shape;114;g273488b0f97_0_115"/>
          <p:cNvSpPr txBox="1"/>
          <p:nvPr>
            <p:ph idx="4294967295" type="title"/>
          </p:nvPr>
        </p:nvSpPr>
        <p:spPr>
          <a:xfrm>
            <a:off x="571199" y="3632650"/>
            <a:ext cx="8001599" cy="1356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7555"/>
              <a:buNone/>
            </a:pPr>
            <a:r>
              <a:rPr lang="ja" sz="1720"/>
              <a:t>　　　　　　　　　　　　　　　　　　　　　　　　　　　　　　　　　　　</a:t>
            </a:r>
            <a:r>
              <a:rPr lang="ja" sz="2700">
                <a:solidFill>
                  <a:schemeClr val="dk1"/>
                </a:solidFill>
              </a:rPr>
              <a:t>です。</a:t>
            </a:r>
            <a:br>
              <a:rPr lang="ja" sz="1720">
                <a:solidFill>
                  <a:schemeClr val="dk1"/>
                </a:solidFill>
              </a:rPr>
            </a:br>
            <a:r>
              <a:rPr lang="ja" sz="2200">
                <a:solidFill>
                  <a:srgbClr val="0C0C0C"/>
                </a:solidFill>
              </a:rPr>
              <a:t>では、発表を始めます。</a:t>
            </a:r>
            <a:br>
              <a:rPr lang="ja" sz="2200">
                <a:solidFill>
                  <a:srgbClr val="0C0C0C"/>
                </a:solidFill>
              </a:rPr>
            </a:br>
            <a:r>
              <a:rPr lang="ja" sz="1720">
                <a:solidFill>
                  <a:srgbClr val="0C0C0C"/>
                </a:solidFill>
              </a:rPr>
              <a:t>（作った表現の発表をする）</a:t>
            </a:r>
            <a:endParaRPr sz="1720">
              <a:solidFill>
                <a:srgbClr val="0C0C0C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7555"/>
              <a:buNone/>
            </a:pPr>
            <a:r>
              <a:rPr lang="ja" sz="1720">
                <a:solidFill>
                  <a:srgbClr val="0C0C0C"/>
                </a:solidFill>
              </a:rPr>
              <a:t>（表現が終わったら，みんなで一列にならび，礼をする）</a:t>
            </a:r>
            <a:endParaRPr sz="1720">
              <a:solidFill>
                <a:srgbClr val="0C0C0C"/>
              </a:solidFill>
            </a:endParaRPr>
          </a:p>
        </p:txBody>
      </p:sp>
      <p:sp>
        <p:nvSpPr>
          <p:cNvPr id="115" name="Google Shape;115;g273488b0f97_0_115"/>
          <p:cNvSpPr txBox="1"/>
          <p:nvPr/>
        </p:nvSpPr>
        <p:spPr>
          <a:xfrm>
            <a:off x="3331725" y="896825"/>
            <a:ext cx="3465900" cy="5550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g273488b0f97_0_115"/>
          <p:cNvSpPr txBox="1"/>
          <p:nvPr/>
        </p:nvSpPr>
        <p:spPr>
          <a:xfrm>
            <a:off x="7893975" y="207550"/>
            <a:ext cx="773100" cy="30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2"/>
                </a:solidFill>
              </a:rPr>
              <a:t>シート</a:t>
            </a:r>
            <a:r>
              <a:rPr lang="ja" sz="1100">
                <a:solidFill>
                  <a:schemeClr val="dk2"/>
                </a:solidFill>
              </a:rPr>
              <a:t>⑥</a:t>
            </a:r>
            <a:endParaRPr sz="11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快活CLUB</dc:creator>
</cp:coreProperties>
</file>