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34"/>
  </p:notesMasterIdLst>
  <p:handoutMasterIdLst>
    <p:handoutMasterId r:id="rId35"/>
  </p:handoutMasterIdLst>
  <p:sldIdLst>
    <p:sldId id="256" r:id="rId2"/>
    <p:sldId id="295" r:id="rId3"/>
    <p:sldId id="314" r:id="rId4"/>
    <p:sldId id="313" r:id="rId5"/>
    <p:sldId id="342" r:id="rId6"/>
    <p:sldId id="312" r:id="rId7"/>
    <p:sldId id="324" r:id="rId8"/>
    <p:sldId id="325" r:id="rId9"/>
    <p:sldId id="323" r:id="rId10"/>
    <p:sldId id="297" r:id="rId11"/>
    <p:sldId id="298" r:id="rId12"/>
    <p:sldId id="299" r:id="rId13"/>
    <p:sldId id="300" r:id="rId14"/>
    <p:sldId id="301" r:id="rId15"/>
    <p:sldId id="302" r:id="rId16"/>
    <p:sldId id="326" r:id="rId17"/>
    <p:sldId id="327" r:id="rId18"/>
    <p:sldId id="328" r:id="rId19"/>
    <p:sldId id="329" r:id="rId20"/>
    <p:sldId id="330" r:id="rId21"/>
    <p:sldId id="331" r:id="rId22"/>
    <p:sldId id="332" r:id="rId23"/>
    <p:sldId id="333" r:id="rId24"/>
    <p:sldId id="334" r:id="rId25"/>
    <p:sldId id="341" r:id="rId26"/>
    <p:sldId id="345" r:id="rId27"/>
    <p:sldId id="344" r:id="rId28"/>
    <p:sldId id="336" r:id="rId29"/>
    <p:sldId id="337" r:id="rId30"/>
    <p:sldId id="338" r:id="rId31"/>
    <p:sldId id="339" r:id="rId32"/>
    <p:sldId id="340" r:id="rId33"/>
  </p:sldIdLst>
  <p:sldSz cx="9144000" cy="5143500" type="screen16x9"/>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22E467-D7B9-45C8-90F8-2E82AEF63B67}">
  <a:tblStyle styleId="{D322E467-D7B9-45C8-90F8-2E82AEF63B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80622" autoAdjust="0"/>
  </p:normalViewPr>
  <p:slideViewPr>
    <p:cSldViewPr snapToGrid="0">
      <p:cViewPr varScale="1">
        <p:scale>
          <a:sx n="73" d="100"/>
          <a:sy n="73" d="100"/>
        </p:scale>
        <p:origin x="1002" y="60"/>
      </p:cViewPr>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p:scale>
          <a:sx n="100" d="100"/>
          <a:sy n="100" d="100"/>
        </p:scale>
        <p:origin x="1812" y="-17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r>
              <a:rPr lang="ja-JP" altLang="en-US" sz="2400">
                <a:solidFill>
                  <a:schemeClr val="bg2"/>
                </a:solidFill>
                <a:latin typeface="メイリオ" panose="020B0604030504040204" pitchFamily="50" charset="-128"/>
                <a:ea typeface="メイリオ" panose="020B0604030504040204" pitchFamily="50" charset="-128"/>
              </a:rPr>
              <a:t>小学校</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endParaRPr lang="ja-JP"/>
        </a:p>
      </c:txPr>
    </c:title>
    <c:autoTitleDeleted val="0"/>
    <c:plotArea>
      <c:layout/>
      <c:pieChart>
        <c:varyColors val="1"/>
        <c:ser>
          <c:idx val="0"/>
          <c:order val="0"/>
          <c:spPr>
            <a:ln>
              <a:solidFill>
                <a:schemeClr val="bg1"/>
              </a:solidFill>
            </a:ln>
          </c:spPr>
          <c:dPt>
            <c:idx val="0"/>
            <c:bubble3D val="0"/>
            <c:spPr>
              <a:solidFill>
                <a:srgbClr val="92D05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668-4F98-8563-B8134D5F5559}"/>
              </c:ext>
            </c:extLst>
          </c:dPt>
          <c:dPt>
            <c:idx val="1"/>
            <c:bubble3D val="0"/>
            <c:spPr>
              <a:solidFill>
                <a:srgbClr val="FFC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668-4F98-8563-B8134D5F5559}"/>
              </c:ext>
            </c:extLst>
          </c:dPt>
          <c:dPt>
            <c:idx val="2"/>
            <c:bubble3D val="0"/>
            <c:spPr>
              <a:solidFill>
                <a:srgbClr val="3A81BA"/>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668-4F98-8563-B8134D5F5559}"/>
              </c:ext>
            </c:extLst>
          </c:dPt>
          <c:dPt>
            <c:idx val="3"/>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668-4F98-8563-B8134D5F5559}"/>
              </c:ext>
            </c:extLst>
          </c:dPt>
          <c:dPt>
            <c:idx val="4"/>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668-4F98-8563-B8134D5F5559}"/>
              </c:ext>
            </c:extLst>
          </c:dPt>
          <c:dPt>
            <c:idx val="5"/>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668-4F98-8563-B8134D5F5559}"/>
              </c:ext>
            </c:extLst>
          </c:dPt>
          <c:dPt>
            <c:idx val="6"/>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8668-4F98-8563-B8134D5F555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1-8668-4F98-8563-B8134D5F5559}"/>
                </c:ext>
              </c:extLst>
            </c:dLbl>
            <c:dLbl>
              <c:idx val="1"/>
              <c:layout>
                <c:manualLayout>
                  <c:x val="-0.13782677120609185"/>
                  <c:y val="-0.1418461888251008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674372424069747"/>
                      <c:h val="0.22197749104757575"/>
                    </c:manualLayout>
                  </c15:layout>
                </c:ext>
                <c:ext xmlns:c16="http://schemas.microsoft.com/office/drawing/2014/chart" uri="{C3380CC4-5D6E-409C-BE32-E72D297353CC}">
                  <c16:uniqueId val="{00000003-8668-4F98-8563-B8134D5F5559}"/>
                </c:ext>
              </c:extLst>
            </c:dLbl>
            <c:dLbl>
              <c:idx val="2"/>
              <c:layout>
                <c:manualLayout>
                  <c:x val="0.15713494204502224"/>
                  <c:y val="-6.7435912010458702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881903808785669"/>
                      <c:h val="0.2255868811459103"/>
                    </c:manualLayout>
                  </c15:layout>
                </c:ext>
                <c:ext xmlns:c16="http://schemas.microsoft.com/office/drawing/2014/chart" uri="{C3380CC4-5D6E-409C-BE32-E72D297353CC}">
                  <c16:uniqueId val="{00000005-8668-4F98-8563-B8134D5F5559}"/>
                </c:ext>
              </c:extLst>
            </c:dLbl>
            <c:dLbl>
              <c:idx val="3"/>
              <c:tx>
                <c:rich>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fld id="{516F14BB-6727-4C6F-93B5-34334679B025}" type="CATEGORYNAME">
                      <a:rPr lang="zh-CN" altLang="en-US" smtClean="0"/>
                      <a:pPr>
                        <a:lnSpc>
                          <a:spcPts val="1000"/>
                        </a:lnSpc>
                        <a:defRPr sz="800">
                          <a:solidFill>
                            <a:schemeClr val="tx1"/>
                          </a:solidFill>
                          <a:latin typeface="メイリオ" panose="020B0604030504040204" pitchFamily="50" charset="-128"/>
                          <a:ea typeface="メイリオ" panose="020B0604030504040204" pitchFamily="50" charset="-128"/>
                        </a:defRPr>
                      </a:pPr>
                      <a:t>[分類名]</a:t>
                    </a:fld>
                    <a:r>
                      <a:rPr lang="zh-CN" altLang="en-US" baseline="0" dirty="0"/>
                      <a:t>
</a:t>
                    </a:r>
                    <a:fld id="{43ABAD32-0DEE-4AF1-AC30-CF7272F5EE27}" type="PERCENTAGE">
                      <a:rPr lang="en-US" altLang="zh-CN" baseline="0"/>
                      <a:pPr>
                        <a:lnSpc>
                          <a:spcPts val="1000"/>
                        </a:lnSpc>
                        <a:defRPr sz="800">
                          <a:solidFill>
                            <a:schemeClr val="tx1"/>
                          </a:solidFill>
                          <a:latin typeface="メイリオ" panose="020B0604030504040204" pitchFamily="50" charset="-128"/>
                          <a:ea typeface="メイリオ" panose="020B0604030504040204" pitchFamily="50" charset="-128"/>
                        </a:defRPr>
                      </a:pPr>
                      <a:t>[パーセンテージ]</a:t>
                    </a:fld>
                    <a:endParaRPr lang="zh-CN" altLang="en-US" baseline="0" dirty="0"/>
                  </a:p>
                </c:rich>
              </c:tx>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668-4F98-8563-B8134D5F5559}"/>
                </c:ext>
              </c:extLst>
            </c:dLbl>
            <c:dLbl>
              <c:idx val="4"/>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9-8668-4F98-8563-B8134D5F555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Sheet1!$J$2:$J$8</c:f>
              <c:strCache>
                <c:ptCount val="7"/>
                <c:pt idx="0">
                  <c:v>学級経営</c:v>
                </c:pt>
                <c:pt idx="1">
                  <c:v>個への支援</c:v>
                </c:pt>
                <c:pt idx="2">
                  <c:v>授業づくり</c:v>
                </c:pt>
                <c:pt idx="3">
                  <c:v>校内支援体制</c:v>
                </c:pt>
                <c:pt idx="4">
                  <c:v>保護者対応</c:v>
                </c:pt>
                <c:pt idx="5">
                  <c:v>その他</c:v>
                </c:pt>
                <c:pt idx="6">
                  <c:v>特になし</c:v>
                </c:pt>
              </c:strCache>
            </c:strRef>
          </c:cat>
          <c:val>
            <c:numRef>
              <c:f>Sheet1!$K$2:$K$8</c:f>
              <c:numCache>
                <c:formatCode>0%</c:formatCode>
                <c:ptCount val="7"/>
                <c:pt idx="0">
                  <c:v>0.27184466019417475</c:v>
                </c:pt>
                <c:pt idx="1">
                  <c:v>0.18446601941747573</c:v>
                </c:pt>
                <c:pt idx="2">
                  <c:v>0.1553398058252427</c:v>
                </c:pt>
                <c:pt idx="3">
                  <c:v>0.10679611650485436</c:v>
                </c:pt>
                <c:pt idx="4">
                  <c:v>7.7669902912621352E-2</c:v>
                </c:pt>
                <c:pt idx="5">
                  <c:v>7.7669902912621352E-2</c:v>
                </c:pt>
                <c:pt idx="6">
                  <c:v>0.12621359223300971</c:v>
                </c:pt>
              </c:numCache>
            </c:numRef>
          </c:val>
          <c:extLst>
            <c:ext xmlns:c16="http://schemas.microsoft.com/office/drawing/2014/chart" uri="{C3380CC4-5D6E-409C-BE32-E72D297353CC}">
              <c16:uniqueId val="{0000000E-8668-4F98-8563-B8134D5F5559}"/>
            </c:ext>
          </c:extLst>
        </c:ser>
        <c:dLbls>
          <c:dLblPos val="inEnd"/>
          <c:showLegendKey val="0"/>
          <c:showVal val="0"/>
          <c:showCatName val="1"/>
          <c:showSerName val="0"/>
          <c:showPercent val="1"/>
          <c:showBubbleSize val="0"/>
          <c:showLeaderLines val="1"/>
        </c:dLbls>
        <c:firstSliceAng val="0"/>
      </c:pieChart>
      <c:spPr>
        <a:noFill/>
        <a:ln w="127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r>
              <a:rPr lang="ja-JP" altLang="en-US" sz="2400">
                <a:solidFill>
                  <a:schemeClr val="bg2"/>
                </a:solidFill>
                <a:latin typeface="メイリオ" panose="020B0604030504040204" pitchFamily="50" charset="-128"/>
                <a:ea typeface="メイリオ" panose="020B0604030504040204" pitchFamily="50" charset="-128"/>
              </a:rPr>
              <a:t>中学校</a:t>
            </a:r>
            <a:endParaRPr lang="ja-JP" sz="2400">
              <a:solidFill>
                <a:schemeClr val="bg2"/>
              </a:solidFill>
              <a:latin typeface="メイリオ" panose="020B0604030504040204" pitchFamily="50" charset="-128"/>
              <a:ea typeface="メイリオ" panose="020B0604030504040204" pitchFamily="50" charset="-128"/>
            </a:endParaRPr>
          </a:p>
        </c:rich>
      </c:tx>
      <c:layout>
        <c:manualLayout>
          <c:xMode val="edge"/>
          <c:yMode val="edge"/>
          <c:x val="0.39227853808764895"/>
          <c:y val="2.108728475472333E-2"/>
        </c:manualLayout>
      </c:layout>
      <c:overlay val="0"/>
      <c:spPr>
        <a:noFill/>
        <a:ln>
          <a:noFill/>
        </a:ln>
        <a:effectLst/>
      </c:spPr>
      <c:txPr>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7482692158630952"/>
          <c:y val="0.20712009843508189"/>
          <c:w val="0.60202086765513452"/>
          <c:h val="0.83430745814307461"/>
        </c:manualLayout>
      </c:layout>
      <c:pieChart>
        <c:varyColors val="1"/>
        <c:ser>
          <c:idx val="0"/>
          <c:order val="0"/>
          <c:spPr>
            <a:solidFill>
              <a:schemeClr val="bg1"/>
            </a:solidFill>
            <a:ln>
              <a:solidFill>
                <a:schemeClr val="bg1"/>
              </a:solidFill>
            </a:ln>
          </c:spPr>
          <c:dPt>
            <c:idx val="0"/>
            <c:bubble3D val="0"/>
            <c:spPr>
              <a:solidFill>
                <a:srgbClr val="FFC00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189-40FE-A517-85DC89429B05}"/>
              </c:ext>
            </c:extLst>
          </c:dPt>
          <c:dPt>
            <c:idx val="1"/>
            <c:bubble3D val="0"/>
            <c:spPr>
              <a:solidFill>
                <a:srgbClr val="3A81BA"/>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189-40FE-A517-85DC89429B05}"/>
              </c:ext>
            </c:extLst>
          </c:dPt>
          <c:dPt>
            <c:idx val="2"/>
            <c:bubble3D val="0"/>
            <c:spPr>
              <a:solidFill>
                <a:srgbClr val="92D05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189-40FE-A517-85DC89429B05}"/>
              </c:ext>
            </c:extLst>
          </c:dPt>
          <c:dPt>
            <c:idx val="3"/>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189-40FE-A517-85DC89429B05}"/>
              </c:ext>
            </c:extLst>
          </c:dPt>
          <c:dPt>
            <c:idx val="4"/>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189-40FE-A517-85DC89429B05}"/>
              </c:ext>
            </c:extLst>
          </c:dPt>
          <c:dPt>
            <c:idx val="5"/>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189-40FE-A517-85DC89429B05}"/>
              </c:ext>
            </c:extLst>
          </c:dPt>
          <c:dPt>
            <c:idx val="6"/>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5189-40FE-A517-85DC89429B05}"/>
              </c:ext>
            </c:extLst>
          </c:dPt>
          <c:dPt>
            <c:idx val="7"/>
            <c:bubble3D val="0"/>
            <c:spPr>
              <a:solidFill>
                <a:schemeClr val="bg1">
                  <a:lumMod val="95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5189-40FE-A517-85DC89429B05}"/>
              </c:ext>
            </c:extLst>
          </c:dPt>
          <c:dPt>
            <c:idx val="8"/>
            <c:bubble3D val="0"/>
            <c:spPr>
              <a:solidFill>
                <a:schemeClr val="bg1"/>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5189-40FE-A517-85DC89429B05}"/>
              </c:ext>
            </c:extLst>
          </c:dPt>
          <c:dLbls>
            <c:dLbl>
              <c:idx val="0"/>
              <c:layout>
                <c:manualLayout>
                  <c:x val="-0.25464551536909846"/>
                  <c:y val="8.537403087045648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61003004058977"/>
                      <c:h val="0.29838507927933505"/>
                    </c:manualLayout>
                  </c15:layout>
                </c:ext>
                <c:ext xmlns:c16="http://schemas.microsoft.com/office/drawing/2014/chart" uri="{C3380CC4-5D6E-409C-BE32-E72D297353CC}">
                  <c16:uniqueId val="{00000001-5189-40FE-A517-85DC89429B05}"/>
                </c:ext>
              </c:extLst>
            </c:dLbl>
            <c:dLbl>
              <c:idx val="1"/>
              <c:layout>
                <c:manualLayout>
                  <c:x val="2.5974523159990246E-2"/>
                  <c:y val="-4.305030064601256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910152358157939"/>
                      <c:h val="0.29838507927933505"/>
                    </c:manualLayout>
                  </c15:layout>
                </c:ext>
                <c:ext xmlns:c16="http://schemas.microsoft.com/office/drawing/2014/chart" uri="{C3380CC4-5D6E-409C-BE32-E72D297353CC}">
                  <c16:uniqueId val="{00000003-5189-40FE-A517-85DC89429B05}"/>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5-5189-40FE-A517-85DC89429B05}"/>
                </c:ext>
              </c:extLst>
            </c:dLbl>
            <c:dLbl>
              <c:idx val="3"/>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7-5189-40FE-A517-85DC89429B05}"/>
                </c:ext>
              </c:extLst>
            </c:dLbl>
            <c:dLbl>
              <c:idx val="4"/>
              <c:layout>
                <c:manualLayout>
                  <c:x val="-1.1566025416509963E-2"/>
                  <c:y val="1.2715157180694879E-2"/>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189-40FE-A517-85DC89429B05}"/>
                </c:ext>
              </c:extLst>
            </c:dLbl>
            <c:dLbl>
              <c:idx val="6"/>
              <c:layout>
                <c:manualLayout>
                  <c:x val="-0.12414568442536118"/>
                  <c:y val="-2.471266434161486E-2"/>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189-40FE-A517-85DC89429B05}"/>
                </c:ext>
              </c:extLst>
            </c:dLbl>
            <c:dLbl>
              <c:idx val="7"/>
              <c:layout>
                <c:manualLayout>
                  <c:x val="-3.7493548551756239E-2"/>
                  <c:y val="-4.8775000332083228E-2"/>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809296135180762"/>
                      <c:h val="0.17502446346420364"/>
                    </c:manualLayout>
                  </c15:layout>
                </c:ext>
                <c:ext xmlns:c16="http://schemas.microsoft.com/office/drawing/2014/chart" uri="{C3380CC4-5D6E-409C-BE32-E72D297353CC}">
                  <c16:uniqueId val="{0000000F-5189-40FE-A517-85DC89429B0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Sheet1!$J$11:$J$19</c:f>
              <c:strCache>
                <c:ptCount val="9"/>
                <c:pt idx="0">
                  <c:v>個への支援</c:v>
                </c:pt>
                <c:pt idx="1">
                  <c:v>授業づくり</c:v>
                </c:pt>
                <c:pt idx="2">
                  <c:v>学級経営</c:v>
                </c:pt>
                <c:pt idx="3">
                  <c:v>校内支援体制</c:v>
                </c:pt>
                <c:pt idx="4">
                  <c:v>保護者対応</c:v>
                </c:pt>
                <c:pt idx="5">
                  <c:v>その他</c:v>
                </c:pt>
                <c:pt idx="6">
                  <c:v>特になし</c:v>
                </c:pt>
                <c:pt idx="7">
                  <c:v>障害理解（本人）</c:v>
                </c:pt>
                <c:pt idx="8">
                  <c:v>ＵＤ</c:v>
                </c:pt>
              </c:strCache>
            </c:strRef>
          </c:cat>
          <c:val>
            <c:numRef>
              <c:f>Sheet1!$K$11:$K$19</c:f>
              <c:numCache>
                <c:formatCode>0%</c:formatCode>
                <c:ptCount val="9"/>
                <c:pt idx="0">
                  <c:v>0.38983050847457629</c:v>
                </c:pt>
                <c:pt idx="1">
                  <c:v>0.23728813559322035</c:v>
                </c:pt>
                <c:pt idx="2">
                  <c:v>0.16949152542372881</c:v>
                </c:pt>
                <c:pt idx="3">
                  <c:v>6.7796610169491525E-2</c:v>
                </c:pt>
                <c:pt idx="4">
                  <c:v>5.0847457627118647E-2</c:v>
                </c:pt>
                <c:pt idx="5">
                  <c:v>1.6949152542372881E-2</c:v>
                </c:pt>
                <c:pt idx="6">
                  <c:v>1.6949152542372881E-2</c:v>
                </c:pt>
                <c:pt idx="7">
                  <c:v>3.3898305084745763E-2</c:v>
                </c:pt>
                <c:pt idx="8">
                  <c:v>1.6949152542372881E-2</c:v>
                </c:pt>
              </c:numCache>
            </c:numRef>
          </c:val>
          <c:extLst>
            <c:ext xmlns:c16="http://schemas.microsoft.com/office/drawing/2014/chart" uri="{C3380CC4-5D6E-409C-BE32-E72D297353CC}">
              <c16:uniqueId val="{00000012-5189-40FE-A517-85DC89429B05}"/>
            </c:ext>
          </c:extLst>
        </c:ser>
        <c:dLbls>
          <c:dLblPos val="inEnd"/>
          <c:showLegendKey val="0"/>
          <c:showVal val="0"/>
          <c:showCatName val="1"/>
          <c:showSerName val="0"/>
          <c:showPercent val="1"/>
          <c:showBubbleSize val="0"/>
          <c:showLeaderLines val="1"/>
        </c:dLbls>
        <c:firstSliceAng val="0"/>
      </c:pieChart>
      <c:spPr>
        <a:noFill/>
        <a:ln w="127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r>
              <a:rPr lang="ja-JP" altLang="en-US" sz="2400">
                <a:solidFill>
                  <a:schemeClr val="bg2"/>
                </a:solidFill>
                <a:latin typeface="メイリオ" panose="020B0604030504040204" pitchFamily="50" charset="-128"/>
                <a:ea typeface="メイリオ" panose="020B0604030504040204" pitchFamily="50" charset="-128"/>
              </a:rPr>
              <a:t>高等学校</a:t>
            </a:r>
            <a:endParaRPr lang="ja-JP" sz="2400">
              <a:solidFill>
                <a:schemeClr val="bg2"/>
              </a:solidFill>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bg2"/>
              </a:solidFill>
              <a:latin typeface="メイリオ" panose="020B0604030504040204" pitchFamily="50" charset="-128"/>
              <a:ea typeface="メイリオ" panose="020B0604030504040204" pitchFamily="50" charset="-128"/>
              <a:cs typeface="+mn-cs"/>
            </a:defRPr>
          </a:pPr>
          <a:endParaRPr lang="ja-JP"/>
        </a:p>
      </c:txPr>
    </c:title>
    <c:autoTitleDeleted val="0"/>
    <c:plotArea>
      <c:layout/>
      <c:pieChart>
        <c:varyColors val="1"/>
        <c:ser>
          <c:idx val="0"/>
          <c:order val="0"/>
          <c:spPr>
            <a:solidFill>
              <a:schemeClr val="bg1"/>
            </a:solidFill>
            <a:ln w="12700">
              <a:solidFill>
                <a:schemeClr val="bg1"/>
              </a:solidFill>
            </a:ln>
          </c:spPr>
          <c:dPt>
            <c:idx val="0"/>
            <c:bubble3D val="0"/>
            <c:spPr>
              <a:solidFill>
                <a:srgbClr val="FFC000"/>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42-4818-A041-F5DCCBEDD478}"/>
              </c:ext>
            </c:extLst>
          </c:dPt>
          <c:dPt>
            <c:idx val="1"/>
            <c:bubble3D val="0"/>
            <c:spPr>
              <a:solidFill>
                <a:srgbClr val="92D050"/>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42-4818-A041-F5DCCBEDD478}"/>
              </c:ext>
            </c:extLst>
          </c:dPt>
          <c:dPt>
            <c:idx val="2"/>
            <c:bubble3D val="0"/>
            <c:spPr>
              <a:solidFill>
                <a:srgbClr val="3A81BA"/>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942-4818-A041-F5DCCBEDD478}"/>
              </c:ext>
            </c:extLst>
          </c:dPt>
          <c:dPt>
            <c:idx val="3"/>
            <c:bubble3D val="0"/>
            <c:spPr>
              <a:solidFill>
                <a:schemeClr val="bg1">
                  <a:lumMod val="95000"/>
                </a:schemeClr>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942-4818-A041-F5DCCBEDD478}"/>
              </c:ext>
            </c:extLst>
          </c:dPt>
          <c:dPt>
            <c:idx val="4"/>
            <c:bubble3D val="0"/>
            <c:spPr>
              <a:solidFill>
                <a:schemeClr val="bg1">
                  <a:lumMod val="95000"/>
                </a:schemeClr>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942-4818-A041-F5DCCBEDD478}"/>
              </c:ext>
            </c:extLst>
          </c:dPt>
          <c:dPt>
            <c:idx val="5"/>
            <c:bubble3D val="0"/>
            <c:spPr>
              <a:solidFill>
                <a:schemeClr val="bg1">
                  <a:lumMod val="95000"/>
                </a:schemeClr>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942-4818-A041-F5DCCBEDD478}"/>
              </c:ext>
            </c:extLst>
          </c:dPt>
          <c:dPt>
            <c:idx val="6"/>
            <c:bubble3D val="0"/>
            <c:spPr>
              <a:solidFill>
                <a:schemeClr val="bg1">
                  <a:lumMod val="95000"/>
                </a:schemeClr>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942-4818-A041-F5DCCBEDD478}"/>
              </c:ext>
            </c:extLst>
          </c:dPt>
          <c:dPt>
            <c:idx val="7"/>
            <c:bubble3D val="0"/>
            <c:spPr>
              <a:solidFill>
                <a:schemeClr val="bg1"/>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942-4818-A041-F5DCCBEDD478}"/>
              </c:ext>
            </c:extLst>
          </c:dPt>
          <c:dPt>
            <c:idx val="8"/>
            <c:bubble3D val="0"/>
            <c:spPr>
              <a:solidFill>
                <a:schemeClr val="bg1"/>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1942-4818-A041-F5DCCBEDD478}"/>
              </c:ext>
            </c:extLst>
          </c:dPt>
          <c:dPt>
            <c:idx val="9"/>
            <c:bubble3D val="0"/>
            <c:spPr>
              <a:solidFill>
                <a:schemeClr val="bg1"/>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1942-4818-A041-F5DCCBEDD478}"/>
              </c:ext>
            </c:extLst>
          </c:dPt>
          <c:dPt>
            <c:idx val="10"/>
            <c:bubble3D val="0"/>
            <c:spPr>
              <a:solidFill>
                <a:schemeClr val="bg1"/>
              </a:solidFill>
              <a:ln w="127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1942-4818-A041-F5DCCBEDD478}"/>
              </c:ext>
            </c:extLst>
          </c:dPt>
          <c:dLbls>
            <c:dLbl>
              <c:idx val="0"/>
              <c:layout>
                <c:manualLayout>
                  <c:x val="-0.17983249134128612"/>
                  <c:y val="0.2666017544147787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573066198762462"/>
                      <c:h val="0.30532355977769932"/>
                    </c:manualLayout>
                  </c15:layout>
                </c:ext>
                <c:ext xmlns:c16="http://schemas.microsoft.com/office/drawing/2014/chart" uri="{C3380CC4-5D6E-409C-BE32-E72D297353CC}">
                  <c16:uniqueId val="{00000001-1942-4818-A041-F5DCCBEDD478}"/>
                </c:ext>
              </c:extLst>
            </c:dLbl>
            <c:dLbl>
              <c:idx val="1"/>
              <c:layout>
                <c:manualLayout>
                  <c:x val="-0.19594561529533841"/>
                  <c:y val="-6.7022773185057408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en-US" altLang="ja-JP" baseline="0" dirty="0"/>
                      <a:t>HR</a:t>
                    </a:r>
                    <a:r>
                      <a:rPr lang="ja-JP" altLang="en-US" baseline="0" dirty="0"/>
                      <a:t>経営
</a:t>
                    </a:r>
                    <a:fld id="{4FAF96F1-BDEC-4598-8FCA-FB88E0F72400}" type="PERCENTAGE">
                      <a:rPr lang="en-US" altLang="ja-JP" baseline="0"/>
                      <a:pPr>
                        <a:defRPr sz="1400">
                          <a:solidFill>
                            <a:schemeClr val="tx1"/>
                          </a:solidFill>
                          <a:latin typeface="メイリオ" panose="020B0604030504040204" pitchFamily="50" charset="-128"/>
                          <a:ea typeface="メイリオ" panose="020B0604030504040204" pitchFamily="50" charset="-128"/>
                        </a:defRPr>
                      </a:pPr>
                      <a:t>[パーセンテージ]</a:t>
                    </a:fld>
                    <a:endParaRPr lang="ja-JP" alt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91723748101102"/>
                      <c:h val="0.30532355977769932"/>
                    </c:manualLayout>
                  </c15:layout>
                  <c15:dlblFieldTable/>
                  <c15:showDataLabelsRange val="0"/>
                </c:ext>
                <c:ext xmlns:c16="http://schemas.microsoft.com/office/drawing/2014/chart" uri="{C3380CC4-5D6E-409C-BE32-E72D297353CC}">
                  <c16:uniqueId val="{00000003-1942-4818-A041-F5DCCBEDD478}"/>
                </c:ext>
              </c:extLst>
            </c:dLbl>
            <c:dLbl>
              <c:idx val="2"/>
              <c:layout>
                <c:manualLayout>
                  <c:x val="0.22693798829977796"/>
                  <c:y val="-6.27879495978122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920193285260624"/>
                      <c:h val="0.30532355977769932"/>
                    </c:manualLayout>
                  </c15:layout>
                </c:ext>
                <c:ext xmlns:c16="http://schemas.microsoft.com/office/drawing/2014/chart" uri="{C3380CC4-5D6E-409C-BE32-E72D297353CC}">
                  <c16:uniqueId val="{00000005-1942-4818-A041-F5DCCBEDD478}"/>
                </c:ext>
              </c:extLst>
            </c:dLbl>
            <c:dLbl>
              <c:idx val="3"/>
              <c:spPr>
                <a:noFill/>
                <a:ln>
                  <a:noFill/>
                </a:ln>
                <a:effectLst/>
              </c:spPr>
              <c:txPr>
                <a:bodyPr rot="0" spcFirstLastPara="1" vertOverflow="ellipsis" vert="horz" wrap="square" lIns="38100" tIns="19050" rIns="38100" bIns="19050" anchor="ctr" anchorCtr="1">
                  <a:spAutoFit/>
                </a:bodyPr>
                <a:lstStyle/>
                <a:p>
                  <a:pPr>
                    <a:lnSpc>
                      <a:spcPts val="1000"/>
                    </a:lnSpc>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7-1942-4818-A041-F5DCCBEDD478}"/>
                </c:ext>
              </c:extLst>
            </c:dLbl>
            <c:dLbl>
              <c:idx val="4"/>
              <c:layout>
                <c:manualLayout>
                  <c:x val="6.6681059693114511E-2"/>
                  <c:y val="0.12553625524362058"/>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942-4818-A041-F5DCCBEDD478}"/>
                </c:ext>
              </c:extLst>
            </c:dLbl>
            <c:dLbl>
              <c:idx val="6"/>
              <c:layout>
                <c:manualLayout>
                  <c:x val="-0.24236157965731389"/>
                  <c:y val="0.15742099737532808"/>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942-4818-A041-F5DCCBEDD478}"/>
                </c:ext>
              </c:extLst>
            </c:dLbl>
            <c:dLbl>
              <c:idx val="7"/>
              <c:layout>
                <c:manualLayout>
                  <c:x val="-0.16469224777600938"/>
                  <c:y val="2.7980577427821531E-2"/>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249585546261152"/>
                      <c:h val="0.20013258070234358"/>
                    </c:manualLayout>
                  </c15:layout>
                </c:ext>
                <c:ext xmlns:c16="http://schemas.microsoft.com/office/drawing/2014/chart" uri="{C3380CC4-5D6E-409C-BE32-E72D297353CC}">
                  <c16:uniqueId val="{0000000F-1942-4818-A041-F5DCCBEDD478}"/>
                </c:ext>
              </c:extLst>
            </c:dLbl>
            <c:dLbl>
              <c:idx val="9"/>
              <c:delete val="1"/>
              <c:extLst>
                <c:ext xmlns:c15="http://schemas.microsoft.com/office/drawing/2012/chart" uri="{CE6537A1-D6FC-4f65-9D91-7224C49458BB}"/>
                <c:ext xmlns:c16="http://schemas.microsoft.com/office/drawing/2014/chart" uri="{C3380CC4-5D6E-409C-BE32-E72D297353CC}">
                  <c16:uniqueId val="{00000013-1942-4818-A041-F5DCCBEDD478}"/>
                </c:ext>
              </c:extLst>
            </c:dLbl>
            <c:dLbl>
              <c:idx val="10"/>
              <c:layout>
                <c:manualLayout>
                  <c:x val="0.26738171744664552"/>
                  <c:y val="5.0220472440944729E-3"/>
                </c:manualLayout>
              </c:layout>
              <c:spPr>
                <a:noFill/>
                <a:ln>
                  <a:noFill/>
                </a:ln>
                <a:effectLst/>
              </c:spPr>
              <c:txPr>
                <a:bodyPr rot="0" spcFirstLastPara="1" vertOverflow="ellipsis" vert="horz" wrap="square" lIns="38100" tIns="19050" rIns="38100" bIns="19050" anchor="ctr" anchorCtr="1">
                  <a:spAutoFit/>
                </a:bodyPr>
                <a:lstStyle/>
                <a:p>
                  <a:pPr>
                    <a:lnSpc>
                      <a:spcPts val="1000"/>
                    </a:lnSpc>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934972306508657"/>
                      <c:h val="0.1370179932571301"/>
                    </c:manualLayout>
                  </c15:layout>
                </c:ext>
                <c:ext xmlns:c16="http://schemas.microsoft.com/office/drawing/2014/chart" uri="{C3380CC4-5D6E-409C-BE32-E72D297353CC}">
                  <c16:uniqueId val="{00000015-1942-4818-A041-F5DCCBEDD4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Sheet1!$J$22:$J$32</c:f>
              <c:strCache>
                <c:ptCount val="11"/>
                <c:pt idx="0">
                  <c:v>個への支援</c:v>
                </c:pt>
                <c:pt idx="1">
                  <c:v>学級経営</c:v>
                </c:pt>
                <c:pt idx="2">
                  <c:v>授業づくり</c:v>
                </c:pt>
                <c:pt idx="3">
                  <c:v>特になし</c:v>
                </c:pt>
                <c:pt idx="4">
                  <c:v>保護者対応</c:v>
                </c:pt>
                <c:pt idx="5">
                  <c:v>その他</c:v>
                </c:pt>
                <c:pt idx="6">
                  <c:v>校内支援体制</c:v>
                </c:pt>
                <c:pt idx="7">
                  <c:v>障害理解（本人）</c:v>
                </c:pt>
                <c:pt idx="8">
                  <c:v>ＵＤ</c:v>
                </c:pt>
                <c:pt idx="9">
                  <c:v>他機関</c:v>
                </c:pt>
                <c:pt idx="10">
                  <c:v>二次障害</c:v>
                </c:pt>
              </c:strCache>
            </c:strRef>
          </c:cat>
          <c:val>
            <c:numRef>
              <c:f>Sheet1!$K$22:$K$32</c:f>
              <c:numCache>
                <c:formatCode>0%</c:formatCode>
                <c:ptCount val="11"/>
                <c:pt idx="0">
                  <c:v>0.29078014184397161</c:v>
                </c:pt>
                <c:pt idx="1">
                  <c:v>0.22695035460992907</c:v>
                </c:pt>
                <c:pt idx="2">
                  <c:v>0.1773049645390071</c:v>
                </c:pt>
                <c:pt idx="3">
                  <c:v>0.14184397163120568</c:v>
                </c:pt>
                <c:pt idx="4">
                  <c:v>6.3829787234042548E-2</c:v>
                </c:pt>
                <c:pt idx="5">
                  <c:v>4.9645390070921988E-2</c:v>
                </c:pt>
                <c:pt idx="6">
                  <c:v>2.1276595744680851E-2</c:v>
                </c:pt>
                <c:pt idx="7">
                  <c:v>7.0921985815602835E-3</c:v>
                </c:pt>
                <c:pt idx="8">
                  <c:v>7.0921985815602835E-3</c:v>
                </c:pt>
                <c:pt idx="9">
                  <c:v>7.0921985815602835E-3</c:v>
                </c:pt>
                <c:pt idx="10">
                  <c:v>7.0921985815602835E-3</c:v>
                </c:pt>
              </c:numCache>
            </c:numRef>
          </c:val>
          <c:extLst>
            <c:ext xmlns:c16="http://schemas.microsoft.com/office/drawing/2014/chart" uri="{C3380CC4-5D6E-409C-BE32-E72D297353CC}">
              <c16:uniqueId val="{00000016-1942-4818-A041-F5DCCBEDD478}"/>
            </c:ext>
          </c:extLst>
        </c:ser>
        <c:dLbls>
          <c:dLblPos val="inEnd"/>
          <c:showLegendKey val="0"/>
          <c:showVal val="0"/>
          <c:showCatName val="1"/>
          <c:showSerName val="0"/>
          <c:showPercent val="1"/>
          <c:showBubbleSize val="0"/>
          <c:showLeaderLines val="1"/>
        </c:dLbls>
        <c:firstSliceAng val="0"/>
      </c:pieChart>
      <c:spPr>
        <a:noFill/>
        <a:ln w="127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D9FC1E3F-1697-4AC5-B050-379DA1052F3E}" type="datetimeFigureOut">
              <a:rPr kumimoji="1" lang="ja-JP" altLang="en-US" smtClean="0"/>
              <a:t>2019/3/12</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99B7F15F-7CE9-43C9-BEE2-D37912068A37}" type="slidenum">
              <a:rPr kumimoji="1" lang="ja-JP" altLang="en-US" smtClean="0"/>
              <a:t>‹#›</a:t>
            </a:fld>
            <a:endParaRPr kumimoji="1" lang="ja-JP" altLang="en-US"/>
          </a:p>
        </p:txBody>
      </p:sp>
    </p:spTree>
    <p:extLst>
      <p:ext uri="{BB962C8B-B14F-4D97-AF65-F5344CB8AC3E}">
        <p14:creationId xmlns:p14="http://schemas.microsoft.com/office/powerpoint/2010/main" val="209702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38113" y="766763"/>
            <a:ext cx="6824662"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9931" y="4861442"/>
            <a:ext cx="5679440" cy="4605576"/>
          </a:xfrm>
          <a:prstGeom prst="rect">
            <a:avLst/>
          </a:prstGeom>
          <a:noFill/>
          <a:ln>
            <a:noFill/>
          </a:ln>
        </p:spPr>
        <p:txBody>
          <a:bodyPr spcFirstLastPara="1" wrap="square" lIns="95448" tIns="95448" rIns="95448" bIns="9544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
        <p:nvSpPr>
          <p:cNvPr id="5" name="スライド番号プレースホルダー 4"/>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5D26A08-C7E4-42FF-9366-BBA4400D27FB}" type="slidenum">
              <a:rPr kumimoji="1" lang="ja-JP" altLang="en-US" smtClean="0"/>
              <a:t>‹#›</a:t>
            </a:fld>
            <a:endParaRPr kumimoji="1" lang="ja-JP" altLang="en-US"/>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通常の学級の先生が抱える特別支援教育における課題の整理と支援のヒントについてお話しします。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dirty="0">
              <a:latin typeface="HG丸ｺﾞｼｯｸM-PRO" panose="020F0600000000000000" pitchFamily="50" charset="-128"/>
              <a:ea typeface="HG丸ｺﾞｼｯｸM-PRO" panose="020F0600000000000000"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「～できない」というのは、具体的には、</a:t>
            </a:r>
          </a:p>
          <a:p>
            <a:pPr marL="0" indent="0">
              <a:buNone/>
            </a:pPr>
            <a:r>
              <a:rPr lang="ja-JP" altLang="en-US" dirty="0">
                <a:latin typeface="HG丸ｺﾞｼｯｸM-PRO" panose="020F0600000000000000" pitchFamily="50" charset="-128"/>
                <a:ea typeface="HG丸ｺﾞｼｯｸM-PRO" panose="020F0600000000000000" pitchFamily="50" charset="-128"/>
              </a:rPr>
              <a:t>・急な日程変更ができない</a:t>
            </a:r>
          </a:p>
          <a:p>
            <a:pPr marL="0" indent="0">
              <a:buNone/>
            </a:pPr>
            <a:r>
              <a:rPr lang="ja-JP" altLang="en-US" dirty="0">
                <a:latin typeface="HG丸ｺﾞｼｯｸM-PRO" panose="020F0600000000000000" pitchFamily="50" charset="-128"/>
                <a:ea typeface="HG丸ｺﾞｼｯｸM-PRO" panose="020F0600000000000000" pitchFamily="50" charset="-128"/>
              </a:rPr>
              <a:t>・友達との関わりがうまくできない</a:t>
            </a:r>
          </a:p>
          <a:p>
            <a:pPr marL="0" indent="0">
              <a:buNone/>
            </a:pPr>
            <a:r>
              <a:rPr lang="ja-JP" altLang="en-US" dirty="0">
                <a:latin typeface="HG丸ｺﾞｼｯｸM-PRO" panose="020F0600000000000000" pitchFamily="50" charset="-128"/>
                <a:ea typeface="HG丸ｺﾞｼｯｸM-PRO" panose="020F0600000000000000" pitchFamily="50" charset="-128"/>
              </a:rPr>
              <a:t>・話を聞くことができない</a:t>
            </a:r>
          </a:p>
          <a:p>
            <a:pPr marL="0" indent="0">
              <a:buNone/>
            </a:pPr>
            <a:r>
              <a:rPr lang="ja-JP" altLang="en-US" dirty="0">
                <a:latin typeface="HG丸ｺﾞｼｯｸM-PRO" panose="020F0600000000000000" pitchFamily="50" charset="-128"/>
                <a:ea typeface="HG丸ｺﾞｼｯｸM-PRO" panose="020F0600000000000000" pitchFamily="50" charset="-128"/>
              </a:rPr>
              <a:t>・指示を出しても動くことができない</a:t>
            </a:r>
          </a:p>
          <a:p>
            <a:pPr marL="0" indent="0">
              <a:buNone/>
            </a:pPr>
            <a:r>
              <a:rPr lang="ja-JP" altLang="en-US" dirty="0">
                <a:latin typeface="HG丸ｺﾞｼｯｸM-PRO" panose="020F0600000000000000" pitchFamily="50" charset="-128"/>
                <a:ea typeface="HG丸ｺﾞｼｯｸM-PRO" panose="020F0600000000000000" pitchFamily="50" charset="-128"/>
              </a:rPr>
              <a:t>・書くことができない、苦手</a:t>
            </a:r>
          </a:p>
          <a:p>
            <a:pPr marL="0" indent="0">
              <a:buNone/>
            </a:pPr>
            <a:r>
              <a:rPr lang="ja-JP" altLang="en-US" dirty="0">
                <a:latin typeface="HG丸ｺﾞｼｯｸM-PRO" panose="020F0600000000000000" pitchFamily="50" charset="-128"/>
                <a:ea typeface="HG丸ｺﾞｼｯｸM-PRO" panose="020F0600000000000000" pitchFamily="50" charset="-128"/>
              </a:rPr>
              <a:t>などがあげられました。</a:t>
            </a:r>
          </a:p>
        </p:txBody>
      </p:sp>
    </p:spTree>
    <p:extLst>
      <p:ext uri="{BB962C8B-B14F-4D97-AF65-F5344CB8AC3E}">
        <p14:creationId xmlns:p14="http://schemas.microsoft.com/office/powerpoint/2010/main" val="249726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小・中・高それぞれの校種で共通して見られたのが「書くことができない」という内容でした。</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では、「書くことができない」という状態について考えてみましょう。</a:t>
            </a:r>
          </a:p>
          <a:p>
            <a:pPr marL="0" indent="0">
              <a:buNone/>
            </a:pPr>
            <a:r>
              <a:rPr lang="ja-JP" altLang="en-US" dirty="0">
                <a:latin typeface="HG丸ｺﾞｼｯｸM-PRO" panose="020F0600000000000000" pitchFamily="50" charset="-128"/>
                <a:ea typeface="HG丸ｺﾞｼｯｸM-PRO" panose="020F0600000000000000" pitchFamily="50" charset="-128"/>
              </a:rPr>
              <a:t>例えば</a:t>
            </a:r>
          </a:p>
          <a:p>
            <a:pPr marL="0" indent="0">
              <a:buNone/>
            </a:pPr>
            <a:r>
              <a:rPr lang="ja-JP" altLang="en-US" dirty="0">
                <a:latin typeface="HG丸ｺﾞｼｯｸM-PRO" panose="020F0600000000000000" pitchFamily="50" charset="-128"/>
                <a:ea typeface="HG丸ｺﾞｼｯｸM-PRO" panose="020F0600000000000000" pitchFamily="50" charset="-128"/>
              </a:rPr>
              <a:t>板書が見えない　から　書くことができないのか</a:t>
            </a:r>
          </a:p>
          <a:p>
            <a:pPr marL="0" indent="0">
              <a:buNone/>
            </a:pPr>
            <a:r>
              <a:rPr lang="ja-JP" altLang="en-US" dirty="0">
                <a:latin typeface="HG丸ｺﾞｼｯｸM-PRO" panose="020F0600000000000000" pitchFamily="50" charset="-128"/>
                <a:ea typeface="HG丸ｺﾞｼｯｸM-PRO" panose="020F0600000000000000" pitchFamily="50" charset="-128"/>
              </a:rPr>
              <a:t>文字が逆さに見えている　から　書くことができないのか</a:t>
            </a:r>
          </a:p>
          <a:p>
            <a:pPr marL="0" indent="0">
              <a:buNone/>
            </a:pPr>
            <a:r>
              <a:rPr lang="ja-JP" altLang="en-US" dirty="0">
                <a:latin typeface="HG丸ｺﾞｼｯｸM-PRO" panose="020F0600000000000000" pitchFamily="50" charset="-128"/>
                <a:ea typeface="HG丸ｺﾞｼｯｸM-PRO" panose="020F0600000000000000" pitchFamily="50" charset="-128"/>
              </a:rPr>
              <a:t>書くことがとても遅い</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これは不器用さの問題でしょうか？</a:t>
            </a:r>
          </a:p>
          <a:p>
            <a:pPr marL="0" indent="0">
              <a:buNone/>
            </a:pPr>
            <a:r>
              <a:rPr lang="ja-JP" altLang="en-US" dirty="0">
                <a:latin typeface="HG丸ｺﾞｼｯｸM-PRO" panose="020F0600000000000000" pitchFamily="50" charset="-128"/>
                <a:ea typeface="HG丸ｺﾞｼｯｸM-PRO" panose="020F0600000000000000" pitchFamily="50" charset="-128"/>
              </a:rPr>
              <a:t>同じ「書けない」という状態でも、その背景にあるものはさまざまであると考え、その背景を探った上で支援を考える必要があるかもしれません。</a:t>
            </a:r>
          </a:p>
        </p:txBody>
      </p:sp>
    </p:spTree>
    <p:extLst>
      <p:ext uri="{BB962C8B-B14F-4D97-AF65-F5344CB8AC3E}">
        <p14:creationId xmlns:p14="http://schemas.microsoft.com/office/powerpoint/2010/main" val="162653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また、頻出ワードのもう一つ　「周囲への影響」に挙げられる例としては、</a:t>
            </a:r>
          </a:p>
          <a:p>
            <a:pPr marL="0" indent="0">
              <a:buNone/>
            </a:pPr>
            <a:r>
              <a:rPr lang="ja-JP" altLang="en-US" dirty="0" smtClean="0">
                <a:latin typeface="HG丸ｺﾞｼｯｸM-PRO" panose="020F0600000000000000" pitchFamily="50" charset="-128"/>
                <a:ea typeface="HG丸ｺﾞｼｯｸM-PRO" panose="020F0600000000000000" pitchFamily="50" charset="-128"/>
              </a:rPr>
              <a:t>・授業</a:t>
            </a:r>
            <a:r>
              <a:rPr lang="ja-JP" altLang="en-US" dirty="0">
                <a:latin typeface="HG丸ｺﾞｼｯｸM-PRO" panose="020F0600000000000000" pitchFamily="50" charset="-128"/>
                <a:ea typeface="HG丸ｺﾞｼｯｸM-PRO" panose="020F0600000000000000" pitchFamily="50" charset="-128"/>
              </a:rPr>
              <a:t>の妨げになる行為</a:t>
            </a:r>
          </a:p>
          <a:p>
            <a:pPr marL="0" indent="0">
              <a:buNone/>
            </a:pPr>
            <a:r>
              <a:rPr lang="ja-JP" altLang="en-US" dirty="0" smtClean="0">
                <a:latin typeface="HG丸ｺﾞｼｯｸM-PRO" panose="020F0600000000000000" pitchFamily="50" charset="-128"/>
                <a:ea typeface="HG丸ｺﾞｼｯｸM-PRO" panose="020F0600000000000000" pitchFamily="50" charset="-128"/>
              </a:rPr>
              <a:t>・思った</a:t>
            </a:r>
            <a:r>
              <a:rPr lang="ja-JP" altLang="en-US" dirty="0">
                <a:latin typeface="HG丸ｺﾞｼｯｸM-PRO" panose="020F0600000000000000" pitchFamily="50" charset="-128"/>
                <a:ea typeface="HG丸ｺﾞｼｯｸM-PRO" panose="020F0600000000000000" pitchFamily="50" charset="-128"/>
              </a:rPr>
              <a:t>ことをすぐに発言する</a:t>
            </a:r>
          </a:p>
          <a:p>
            <a:pPr marL="0" indent="0">
              <a:buNone/>
            </a:pPr>
            <a:r>
              <a:rPr lang="ja-JP" altLang="en-US" dirty="0" smtClean="0">
                <a:latin typeface="HG丸ｺﾞｼｯｸM-PRO" panose="020F0600000000000000" pitchFamily="50" charset="-128"/>
                <a:ea typeface="HG丸ｺﾞｼｯｸM-PRO" panose="020F0600000000000000" pitchFamily="50" charset="-128"/>
              </a:rPr>
              <a:t>・突発的</a:t>
            </a:r>
            <a:r>
              <a:rPr lang="ja-JP" altLang="en-US" dirty="0">
                <a:latin typeface="HG丸ｺﾞｼｯｸM-PRO" panose="020F0600000000000000" pitchFamily="50" charset="-128"/>
                <a:ea typeface="HG丸ｺﾞｼｯｸM-PRO" panose="020F0600000000000000" pitchFamily="50" charset="-128"/>
              </a:rPr>
              <a:t>に感情を爆発させる</a:t>
            </a:r>
          </a:p>
          <a:p>
            <a:pPr marL="0" indent="0">
              <a:buNone/>
            </a:pPr>
            <a:r>
              <a:rPr lang="ja-JP" altLang="en-US" dirty="0" smtClean="0">
                <a:latin typeface="HG丸ｺﾞｼｯｸM-PRO" panose="020F0600000000000000" pitchFamily="50" charset="-128"/>
                <a:ea typeface="HG丸ｺﾞｼｯｸM-PRO" panose="020F0600000000000000" pitchFamily="50" charset="-128"/>
              </a:rPr>
              <a:t>・独り</a:t>
            </a:r>
            <a:r>
              <a:rPr lang="ja-JP" altLang="en-US" dirty="0">
                <a:latin typeface="HG丸ｺﾞｼｯｸM-PRO" panose="020F0600000000000000" pitchFamily="50" charset="-128"/>
                <a:ea typeface="HG丸ｺﾞｼｯｸM-PRO" panose="020F0600000000000000" pitchFamily="50" charset="-128"/>
              </a:rPr>
              <a:t>言が多い　または　独り言が大きい</a:t>
            </a:r>
          </a:p>
          <a:p>
            <a:pPr marL="0" indent="0">
              <a:buNone/>
            </a:pPr>
            <a:r>
              <a:rPr lang="ja-JP" altLang="en-US" dirty="0" smtClean="0">
                <a:latin typeface="HG丸ｺﾞｼｯｸM-PRO" panose="020F0600000000000000" pitchFamily="50" charset="-128"/>
                <a:ea typeface="HG丸ｺﾞｼｯｸM-PRO" panose="020F0600000000000000" pitchFamily="50" charset="-128"/>
              </a:rPr>
              <a:t>・自分</a:t>
            </a:r>
            <a:r>
              <a:rPr lang="ja-JP" altLang="en-US" dirty="0">
                <a:latin typeface="HG丸ｺﾞｼｯｸM-PRO" panose="020F0600000000000000" pitchFamily="50" charset="-128"/>
                <a:ea typeface="HG丸ｺﾞｼｯｸM-PRO" panose="020F0600000000000000" pitchFamily="50" charset="-128"/>
              </a:rPr>
              <a:t>のやりたいことを優先する</a:t>
            </a:r>
          </a:p>
          <a:p>
            <a:pPr marL="0" indent="0">
              <a:buNone/>
            </a:pPr>
            <a:r>
              <a:rPr lang="ja-JP" altLang="en-US" dirty="0" smtClean="0">
                <a:latin typeface="HG丸ｺﾞｼｯｸM-PRO" panose="020F0600000000000000" pitchFamily="50" charset="-128"/>
                <a:ea typeface="HG丸ｺﾞｼｯｸM-PRO" panose="020F0600000000000000" pitchFamily="50" charset="-128"/>
              </a:rPr>
              <a:t>などが</a:t>
            </a:r>
            <a:r>
              <a:rPr lang="ja-JP" altLang="en-US" dirty="0">
                <a:latin typeface="HG丸ｺﾞｼｯｸM-PRO" panose="020F0600000000000000" pitchFamily="50" charset="-128"/>
                <a:ea typeface="HG丸ｺﾞｼｯｸM-PRO" panose="020F0600000000000000" pitchFamily="50" charset="-128"/>
              </a:rPr>
              <a:t>ありました</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dirty="0"/>
          </a:p>
        </p:txBody>
      </p:sp>
    </p:spTree>
    <p:extLst>
      <p:ext uri="{BB962C8B-B14F-4D97-AF65-F5344CB8AC3E}">
        <p14:creationId xmlns:p14="http://schemas.microsoft.com/office/powerpoint/2010/main" val="22296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その周囲へ影響を与える児童生徒は、</a:t>
            </a:r>
          </a:p>
          <a:p>
            <a:pPr marL="0" indent="0">
              <a:buNone/>
            </a:pPr>
            <a:r>
              <a:rPr lang="ja-JP" altLang="en-US" dirty="0">
                <a:latin typeface="HG丸ｺﾞｼｯｸM-PRO" panose="020F0600000000000000" pitchFamily="50" charset="-128"/>
                <a:ea typeface="HG丸ｺﾞｼｯｸM-PRO" panose="020F0600000000000000" pitchFamily="50" charset="-128"/>
              </a:rPr>
              <a:t>そもそも授業規律や集団行動のルールそのものを</a:t>
            </a:r>
          </a:p>
          <a:p>
            <a:pPr marL="0" indent="0">
              <a:buNone/>
            </a:pPr>
            <a:r>
              <a:rPr lang="ja-JP" altLang="en-US" dirty="0">
                <a:latin typeface="HG丸ｺﾞｼｯｸM-PRO" panose="020F0600000000000000" pitchFamily="50" charset="-128"/>
                <a:ea typeface="HG丸ｺﾞｼｯｸM-PRO" panose="020F0600000000000000" pitchFamily="50" charset="-128"/>
              </a:rPr>
              <a:t>教えてもらってきたのでしょうか？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もし、そうでなかったとしたら</a:t>
            </a:r>
            <a:r>
              <a:rPr lang="en-US" altLang="ja-JP" dirty="0">
                <a:latin typeface="HG丸ｺﾞｼｯｸM-PRO" panose="020F0600000000000000" pitchFamily="50" charset="-128"/>
                <a:ea typeface="HG丸ｺﾞｼｯｸM-PRO" panose="020F0600000000000000" pitchFamily="50" charset="-128"/>
              </a:rPr>
              <a:t>…</a:t>
            </a:r>
            <a:endParaRPr lang="ja-JP" altLang="en-US"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本人は気づいていないのかもしれないし、</a:t>
            </a:r>
          </a:p>
          <a:p>
            <a:pPr marL="0" indent="0">
              <a:buNone/>
            </a:pPr>
            <a:r>
              <a:rPr lang="ja-JP" altLang="en-US" dirty="0">
                <a:latin typeface="HG丸ｺﾞｼｯｸM-PRO" panose="020F0600000000000000" pitchFamily="50" charset="-128"/>
                <a:ea typeface="HG丸ｺﾞｼｯｸM-PRO" panose="020F0600000000000000" pitchFamily="50" charset="-128"/>
              </a:rPr>
              <a:t>本人も困っているかもしれません。</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また、改めて本人に授業規律を教えることで、もしかしたら改善されるかもしれませんよね。</a:t>
            </a:r>
          </a:p>
        </p:txBody>
      </p:sp>
    </p:spTree>
    <p:extLst>
      <p:ext uri="{BB962C8B-B14F-4D97-AF65-F5344CB8AC3E}">
        <p14:creationId xmlns:p14="http://schemas.microsoft.com/office/powerpoint/2010/main" val="70078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「どうしてできないのか」「どうして周囲に迷惑をかけてしまうのか」</a:t>
            </a:r>
          </a:p>
          <a:p>
            <a:pPr marL="0" indent="0">
              <a:buNone/>
            </a:pPr>
            <a:r>
              <a:rPr lang="ja-JP" altLang="en-US" dirty="0">
                <a:latin typeface="HG丸ｺﾞｼｯｸM-PRO" panose="020F0600000000000000" pitchFamily="50" charset="-128"/>
                <a:ea typeface="HG丸ｺﾞｼｯｸM-PRO" panose="020F0600000000000000" pitchFamily="50" charset="-128"/>
              </a:rPr>
              <a:t>この「どうして」というところを深く掘り下げていく、</a:t>
            </a:r>
          </a:p>
          <a:p>
            <a:pPr marL="0" indent="0">
              <a:buNone/>
            </a:pPr>
            <a:r>
              <a:rPr lang="ja-JP" altLang="en-US" dirty="0">
                <a:latin typeface="HG丸ｺﾞｼｯｸM-PRO" panose="020F0600000000000000" pitchFamily="50" charset="-128"/>
                <a:ea typeface="HG丸ｺﾞｼｯｸM-PRO" panose="020F0600000000000000" pitchFamily="50" charset="-128"/>
              </a:rPr>
              <a:t>つまり、実態把握をするということが、支援の第一歩だと考えます。</a:t>
            </a:r>
          </a:p>
        </p:txBody>
      </p:sp>
    </p:spTree>
    <p:extLst>
      <p:ext uri="{BB962C8B-B14F-4D97-AF65-F5344CB8AC3E}">
        <p14:creationId xmlns:p14="http://schemas.microsoft.com/office/powerpoint/2010/main" val="275828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今回の新学習指導要領では、各教科毎に具体的な</a:t>
            </a:r>
            <a:r>
              <a:rPr lang="ja-JP" altLang="en-US" dirty="0" smtClean="0">
                <a:latin typeface="HG丸ｺﾞｼｯｸM-PRO" panose="020F0600000000000000" pitchFamily="50" charset="-128"/>
                <a:ea typeface="HG丸ｺﾞｼｯｸM-PRO" panose="020F0600000000000000" pitchFamily="50" charset="-128"/>
              </a:rPr>
              <a:t>配慮についての事項が</a:t>
            </a:r>
            <a:endParaRPr lang="ja-JP" altLang="en-US"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掲載されていますので、参考にしてみてください。</a:t>
            </a:r>
          </a:p>
        </p:txBody>
      </p:sp>
    </p:spTree>
    <p:extLst>
      <p:ext uri="{BB962C8B-B14F-4D97-AF65-F5344CB8AC3E}">
        <p14:creationId xmlns:p14="http://schemas.microsoft.com/office/powerpoint/2010/main" val="176048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次は、授業づくりです。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18620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アンケートから頻出ワードを小・中・高の校種別に整理してみました。</a:t>
            </a:r>
          </a:p>
          <a:p>
            <a:pPr marL="0" indent="0">
              <a:buNone/>
            </a:pPr>
            <a:r>
              <a:rPr lang="ja-JP" altLang="en-US" dirty="0">
                <a:latin typeface="HG丸ｺﾞｼｯｸM-PRO" panose="020F0600000000000000" pitchFamily="50" charset="-128"/>
                <a:ea typeface="HG丸ｺﾞｼｯｸM-PRO" panose="020F0600000000000000" pitchFamily="50" charset="-128"/>
              </a:rPr>
              <a:t>ご覧のとおり、どの校種でも、「児童」または「生徒」、「授業」、「指導」、「支援」といった</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共通のワードが見られました。</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1852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また、アンケートに記入されている内容について、共通のワードが使用されているところを見てみると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小学校は、「配慮を要する児童への支援と他の児童とのバランス」</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中学校は、「授業の中での支援方法」、「一斉指導での指示の出し方」、「全ての生徒に対して充実した指導がうまくできない」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高等学校は、「配慮を要する生徒への支援と他の生徒との指導のバランス」、「全ての生徒に対して充実した指導がうまくできない」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と捉えられるような内容が多く、表記は異なるものの、全ての校種で似たような悩みを抱えていることが伺えます。</a:t>
            </a:r>
          </a:p>
          <a:p>
            <a:pPr marL="0" indent="0">
              <a:buNone/>
            </a:pP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8247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つまり、授業づくりにおける教師の困り感は、</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配慮を要する児童生徒への指導支援はもちろんのこと、周りの児童生徒の指導も充実させていきたい。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クラスの全員が分かって、楽しい授業をするためには、どうすればいいんだろう・・・？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といったところにあるのではないでしょうか。</a:t>
            </a:r>
          </a:p>
        </p:txBody>
      </p:sp>
    </p:spTree>
    <p:extLst>
      <p:ext uri="{BB962C8B-B14F-4D97-AF65-F5344CB8AC3E}">
        <p14:creationId xmlns:p14="http://schemas.microsoft.com/office/powerpoint/2010/main" val="36042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まず、インクルーシブ教育システムについてです。インクルーシブ教育システムとは、ご存じかと思いますが、簡単に言うと、共生社会の実現を目指して、障害のある者とない者がともに学ぶ仕組み、を作っていこうという取組のことです。</a:t>
            </a:r>
            <a:endParaRPr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5618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では、みんなが分かる、楽しい授業を展開するためには、どうすれば</a:t>
            </a:r>
            <a:r>
              <a:rPr lang="ja-JP" altLang="en-US" dirty="0" smtClean="0">
                <a:latin typeface="HG丸ｺﾞｼｯｸM-PRO" panose="020F0600000000000000" pitchFamily="50" charset="-128"/>
                <a:ea typeface="HG丸ｺﾞｼｯｸM-PRO" panose="020F0600000000000000" pitchFamily="50" charset="-128"/>
              </a:rPr>
              <a:t>いいのでしょう</a:t>
            </a:r>
            <a:r>
              <a:rPr lang="ja-JP" altLang="en-US" dirty="0">
                <a:latin typeface="HG丸ｺﾞｼｯｸM-PRO" panose="020F0600000000000000" pitchFamily="50" charset="-128"/>
                <a:ea typeface="HG丸ｺﾞｼｯｸM-PRO" panose="020F0600000000000000" pitchFamily="50" charset="-128"/>
              </a:rPr>
              <a:t>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例えば、先生からの質問に答えられない児童生徒がいて、毎回授業が止まって</a:t>
            </a:r>
            <a:r>
              <a:rPr lang="ja-JP" altLang="en-US" dirty="0" smtClean="0">
                <a:latin typeface="HG丸ｺﾞｼｯｸM-PRO" panose="020F0600000000000000" pitchFamily="50" charset="-128"/>
                <a:ea typeface="HG丸ｺﾞｼｯｸM-PRO" panose="020F0600000000000000" pitchFamily="50" charset="-128"/>
              </a:rPr>
              <a:t>しまうと</a:t>
            </a:r>
            <a:r>
              <a:rPr lang="ja-JP" altLang="en-US" dirty="0">
                <a:latin typeface="HG丸ｺﾞｼｯｸM-PRO" panose="020F0600000000000000" pitchFamily="50" charset="-128"/>
                <a:ea typeface="HG丸ｺﾞｼｯｸM-PRO" panose="020F0600000000000000" pitchFamily="50" charset="-128"/>
              </a:rPr>
              <a:t>したら。</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きっと、質問に答えられない児童生徒は、「やばい、わかんない、どうしよう</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」と焦っているかもしれません。</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そして周りの児童生徒は、もしかすると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「早く答えなさいよ！」とか「また、授業が止まっちゃうよ」など不満に思っているかもしれません。</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こんな状況だと答えられない児童生徒は益々都合が悪くなりますし</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周囲の児童生徒の不満も大きくなるかもしれませんね。</a:t>
            </a:r>
          </a:p>
        </p:txBody>
      </p:sp>
    </p:spTree>
    <p:extLst>
      <p:ext uri="{BB962C8B-B14F-4D97-AF65-F5344CB8AC3E}">
        <p14:creationId xmlns:p14="http://schemas.microsoft.com/office/powerpoint/2010/main" val="357052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では、例えばこんな対応ではどうでしょう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「分からないときは、手を挙げたり、「助けて」カードや「ヒント」カードを使ったりして友達に助けを求めても良いことをクラスのルールとして決める」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こうすることで、その子だけの特別な対応ではなくなり、配慮を要する児童生徒にとっても特別感なく活用することができるかもしれません。さらに他の児童生徒にとっても困ったときにはどうすれば良いのかが明確になり、結果的に授業がスムーズに進むようになるかもしれませんね。</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p>
        </p:txBody>
      </p:sp>
    </p:spTree>
    <p:extLst>
      <p:ext uri="{BB962C8B-B14F-4D97-AF65-F5344CB8AC3E}">
        <p14:creationId xmlns:p14="http://schemas.microsoft.com/office/powerpoint/2010/main" val="186974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みんなが分かって、楽しい授業・・・</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まずは何から始めればいいんだろう・・・そんな先生方に、はじめの一歩として</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授業のユニバーサルデザインに取り組んでみるのも良いかもしれませんね。</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センターの平成</a:t>
            </a:r>
            <a:r>
              <a:rPr lang="en-US" altLang="ja-JP" dirty="0">
                <a:latin typeface="HG丸ｺﾞｼｯｸM-PRO" panose="020F0600000000000000" pitchFamily="50" charset="-128"/>
                <a:ea typeface="HG丸ｺﾞｼｯｸM-PRO" panose="020F0600000000000000" pitchFamily="50" charset="-128"/>
              </a:rPr>
              <a:t>28</a:t>
            </a:r>
            <a:r>
              <a:rPr lang="ja-JP" altLang="en-US" dirty="0">
                <a:latin typeface="HG丸ｺﾞｼｯｸM-PRO" panose="020F0600000000000000" pitchFamily="50" charset="-128"/>
                <a:ea typeface="HG丸ｺﾞｼｯｸM-PRO" panose="020F0600000000000000" pitchFamily="50" charset="-128"/>
              </a:rPr>
              <a:t>年のプロジェクト研究で</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「授業の</a:t>
            </a:r>
            <a:r>
              <a:rPr lang="en-US" altLang="ja-JP" dirty="0">
                <a:latin typeface="HG丸ｺﾞｼｯｸM-PRO" panose="020F0600000000000000" pitchFamily="50" charset="-128"/>
                <a:ea typeface="HG丸ｺﾞｼｯｸM-PRO" panose="020F0600000000000000" pitchFamily="50" charset="-128"/>
              </a:rPr>
              <a:t>UD</a:t>
            </a:r>
            <a:r>
              <a:rPr lang="ja-JP" altLang="en-US" dirty="0">
                <a:latin typeface="HG丸ｺﾞｼｯｸM-PRO" panose="020F0600000000000000" pitchFamily="50" charset="-128"/>
                <a:ea typeface="HG丸ｺﾞｼｯｸM-PRO" panose="020F0600000000000000" pitchFamily="50" charset="-128"/>
              </a:rPr>
              <a:t>の視点を取り入れた授業づくりについて」を作成しています。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その中には、視点や考え方、そして自分の授業を振り返るツールとして授業チェックシートを掲載しています。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まずは、このチェックシートで自分の授業を振り返り、できそうなことから初めてみるのも良いかもしれませんね。</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2141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最後に、</a:t>
            </a:r>
            <a:r>
              <a:rPr lang="ja-JP" altLang="en-US" dirty="0" smtClean="0">
                <a:latin typeface="HG丸ｺﾞｼｯｸM-PRO" panose="020F0600000000000000" pitchFamily="50" charset="-128"/>
                <a:ea typeface="HG丸ｺﾞｼｯｸM-PRO" panose="020F0600000000000000" pitchFamily="50" charset="-128"/>
              </a:rPr>
              <a:t>学級（</a:t>
            </a:r>
            <a:r>
              <a:rPr lang="en-US" altLang="ja-JP" dirty="0" smtClean="0">
                <a:latin typeface="HG丸ｺﾞｼｯｸM-PRO" panose="020F0600000000000000" pitchFamily="50" charset="-128"/>
                <a:ea typeface="HG丸ｺﾞｼｯｸM-PRO" panose="020F0600000000000000" pitchFamily="50" charset="-128"/>
              </a:rPr>
              <a:t>HR</a:t>
            </a:r>
            <a:r>
              <a:rPr lang="ja-JP" altLang="en-US" dirty="0" smtClean="0">
                <a:latin typeface="HG丸ｺﾞｼｯｸM-PRO" panose="020F0600000000000000" pitchFamily="50" charset="-128"/>
                <a:ea typeface="HG丸ｺﾞｼｯｸM-PRO" panose="020F0600000000000000" pitchFamily="50" charset="-128"/>
              </a:rPr>
              <a:t>）経営</a:t>
            </a:r>
            <a:r>
              <a:rPr lang="ja-JP" altLang="en-US" dirty="0">
                <a:latin typeface="HG丸ｺﾞｼｯｸM-PRO" panose="020F0600000000000000" pitchFamily="50" charset="-128"/>
                <a:ea typeface="HG丸ｺﾞｼｯｸM-PRO" panose="020F0600000000000000" pitchFamily="50" charset="-128"/>
              </a:rPr>
              <a:t>です。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500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アンケートから頻出ワードを小・中・高の校種別に整理してみました。</a:t>
            </a:r>
          </a:p>
          <a:p>
            <a:pPr marL="0" indent="0">
              <a:buNone/>
            </a:pPr>
            <a:r>
              <a:rPr lang="ja-JP" altLang="en-US" dirty="0">
                <a:latin typeface="HG丸ｺﾞｼｯｸM-PRO" panose="020F0600000000000000" pitchFamily="50" charset="-128"/>
                <a:ea typeface="HG丸ｺﾞｼｯｸM-PRO" panose="020F0600000000000000" pitchFamily="50" charset="-128"/>
              </a:rPr>
              <a:t>ご覧のとおり、どの校種でも、「周りの子供・周囲の児童生徒」、「他の児童生徒」というワードが多かったです。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これは、</a:t>
            </a:r>
            <a:r>
              <a:rPr lang="ja-JP" altLang="en-US" dirty="0" smtClean="0">
                <a:latin typeface="HG丸ｺﾞｼｯｸM-PRO" panose="020F0600000000000000" pitchFamily="50" charset="-128"/>
                <a:ea typeface="HG丸ｺﾞｼｯｸM-PRO" panose="020F0600000000000000" pitchFamily="50" charset="-128"/>
              </a:rPr>
              <a:t>学級（</a:t>
            </a:r>
            <a:r>
              <a:rPr lang="en-US" altLang="ja-JP" dirty="0" smtClean="0">
                <a:latin typeface="HG丸ｺﾞｼｯｸM-PRO" panose="020F0600000000000000" pitchFamily="50" charset="-128"/>
                <a:ea typeface="HG丸ｺﾞｼｯｸM-PRO" panose="020F0600000000000000" pitchFamily="50" charset="-128"/>
              </a:rPr>
              <a:t>HR</a:t>
            </a:r>
            <a:r>
              <a:rPr lang="ja-JP" altLang="en-US" dirty="0" smtClean="0">
                <a:latin typeface="HG丸ｺﾞｼｯｸM-PRO" panose="020F0600000000000000" pitchFamily="50" charset="-128"/>
                <a:ea typeface="HG丸ｺﾞｼｯｸM-PRO" panose="020F0600000000000000" pitchFamily="50" charset="-128"/>
              </a:rPr>
              <a:t>）経営</a:t>
            </a:r>
            <a:r>
              <a:rPr lang="ja-JP" altLang="en-US" dirty="0">
                <a:latin typeface="HG丸ｺﾞｼｯｸM-PRO" panose="020F0600000000000000" pitchFamily="50" charset="-128"/>
                <a:ea typeface="HG丸ｺﾞｼｯｸM-PRO" panose="020F0600000000000000" pitchFamily="50" charset="-128"/>
              </a:rPr>
              <a:t>における教員の困り感は、配慮を要する児童生徒への対応ではなく、他の児童生徒にかかわる部分で悩んでいるということが伺えました。</a:t>
            </a:r>
          </a:p>
        </p:txBody>
      </p:sp>
    </p:spTree>
    <p:extLst>
      <p:ext uri="{BB962C8B-B14F-4D97-AF65-F5344CB8AC3E}">
        <p14:creationId xmlns:p14="http://schemas.microsoft.com/office/powerpoint/2010/main" val="353900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また、周囲の児童生徒の何に困っているのかをアンケートの記入内容から見てみると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・周囲の児童生徒への配慮　・周囲の児童生徒への声がけ</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・周囲の児童生徒の理解　・周囲の児童生徒への対応　　・周囲の児童生徒への周知　・周囲の児童生徒の気持ち</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といった内容が書かれていました。</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どうしても配慮を要する児童生徒への指導支援に時間をさくことが多くなってしまいがちですが、そんな中でも先生方の意識は周囲の児童生徒にもしっかりと向けられていることが伺えます。そして、学級全体をうまく動かしていくためには、配慮を要する児童生徒への対応以上に周囲の児童生徒への指導の充実が不可欠であることを感じていることが伺えます。</a:t>
            </a:r>
          </a:p>
        </p:txBody>
      </p:sp>
    </p:spTree>
    <p:extLst>
      <p:ext uri="{BB962C8B-B14F-4D97-AF65-F5344CB8AC3E}">
        <p14:creationId xmlns:p14="http://schemas.microsoft.com/office/powerpoint/2010/main" val="252521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組織では、「２：６：２」の法則と言われているものがあります。どんな集団でも２割の味方と２割の批判層、そして６割の中間層で構成されていると言われています。これを学級に置き換えても同様のことが言えるのではないでしょうか。</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学校では、やんちゃな子にばかり目がいってしまいがちですが、学級に大きな影響を与えるのは中間層の児童生徒だと言われています。この中間層の児童生徒をどう育むのかが学級（</a:t>
            </a:r>
            <a:r>
              <a:rPr lang="en-US" altLang="ja-JP" dirty="0" smtClean="0">
                <a:latin typeface="HG丸ｺﾞｼｯｸM-PRO" panose="020F0600000000000000" pitchFamily="50" charset="-128"/>
                <a:ea typeface="HG丸ｺﾞｼｯｸM-PRO" panose="020F0600000000000000" pitchFamily="50" charset="-128"/>
              </a:rPr>
              <a:t>HR</a:t>
            </a:r>
            <a:r>
              <a:rPr lang="ja-JP" altLang="en-US" dirty="0" smtClean="0">
                <a:latin typeface="HG丸ｺﾞｼｯｸM-PRO" panose="020F0600000000000000" pitchFamily="50" charset="-128"/>
                <a:ea typeface="HG丸ｺﾞｼｯｸM-PRO" panose="020F0600000000000000" pitchFamily="50" charset="-128"/>
              </a:rPr>
              <a:t>）経営安定の鍵になるかもしれません。</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47154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では</a:t>
            </a:r>
            <a:r>
              <a:rPr lang="ja-JP" altLang="en-US" dirty="0" smtClean="0">
                <a:latin typeface="HG丸ｺﾞｼｯｸM-PRO" panose="020F0600000000000000" pitchFamily="50" charset="-128"/>
                <a:ea typeface="HG丸ｺﾞｼｯｸM-PRO" panose="020F0600000000000000" pitchFamily="50" charset="-128"/>
              </a:rPr>
              <a:t>、中間層の児童生徒を</a:t>
            </a:r>
            <a:r>
              <a:rPr lang="ja-JP" altLang="en-US" dirty="0">
                <a:latin typeface="HG丸ｺﾞｼｯｸM-PRO" panose="020F0600000000000000" pitchFamily="50" charset="-128"/>
                <a:ea typeface="HG丸ｺﾞｼｯｸM-PRO" panose="020F0600000000000000" pitchFamily="50" charset="-128"/>
              </a:rPr>
              <a:t>育むためにはどんなことを目指して取り組んでいけばいいのでしょうか。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それは、例えば、信頼関係</a:t>
            </a:r>
            <a:r>
              <a:rPr lang="ja-JP" altLang="en-US" dirty="0" smtClean="0">
                <a:latin typeface="HG丸ｺﾞｼｯｸM-PRO" panose="020F0600000000000000" pitchFamily="50" charset="-128"/>
                <a:ea typeface="HG丸ｺﾞｼｯｸM-PRO" panose="020F0600000000000000" pitchFamily="50" charset="-128"/>
              </a:rPr>
              <a:t>を築くこと</a:t>
            </a:r>
            <a:r>
              <a:rPr lang="ja-JP" altLang="en-US" dirty="0">
                <a:latin typeface="HG丸ｺﾞｼｯｸM-PRO" panose="020F0600000000000000" pitchFamily="50" charset="-128"/>
                <a:ea typeface="HG丸ｺﾞｼｯｸM-PRO" panose="020F0600000000000000" pitchFamily="50" charset="-128"/>
              </a:rPr>
              <a:t>から</a:t>
            </a:r>
            <a:r>
              <a:rPr lang="ja-JP" altLang="en-US" dirty="0" smtClean="0">
                <a:latin typeface="HG丸ｺﾞｼｯｸM-PRO" panose="020F0600000000000000" pitchFamily="50" charset="-128"/>
                <a:ea typeface="HG丸ｺﾞｼｯｸM-PRO" panose="020F0600000000000000" pitchFamily="50" charset="-128"/>
              </a:rPr>
              <a:t>始まるかも</a:t>
            </a:r>
            <a:r>
              <a:rPr lang="ja-JP" altLang="en-US" dirty="0">
                <a:latin typeface="HG丸ｺﾞｼｯｸM-PRO" panose="020F0600000000000000" pitchFamily="50" charset="-128"/>
                <a:ea typeface="HG丸ｺﾞｼｯｸM-PRO" panose="020F0600000000000000" pitchFamily="50" charset="-128"/>
              </a:rPr>
              <a:t>しれません。</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児童生徒と</a:t>
            </a:r>
            <a:r>
              <a:rPr lang="ja-JP" altLang="en-US" dirty="0">
                <a:latin typeface="HG丸ｺﾞｼｯｸM-PRO" panose="020F0600000000000000" pitchFamily="50" charset="-128"/>
                <a:ea typeface="HG丸ｺﾞｼｯｸM-PRO" panose="020F0600000000000000" pitchFamily="50" charset="-128"/>
              </a:rPr>
              <a:t>先生の信頼関係</a:t>
            </a:r>
            <a:r>
              <a:rPr lang="ja-JP" altLang="en-US" dirty="0" smtClean="0">
                <a:latin typeface="HG丸ｺﾞｼｯｸM-PRO" panose="020F0600000000000000" pitchFamily="50" charset="-128"/>
                <a:ea typeface="HG丸ｺﾞｼｯｸM-PRO" panose="020F0600000000000000" pitchFamily="50" charset="-128"/>
              </a:rPr>
              <a:t>、児童生徒同士の信頼</a:t>
            </a:r>
            <a:r>
              <a:rPr lang="ja-JP" altLang="en-US" dirty="0">
                <a:latin typeface="HG丸ｺﾞｼｯｸM-PRO" panose="020F0600000000000000" pitchFamily="50" charset="-128"/>
                <a:ea typeface="HG丸ｺﾞｼｯｸM-PRO" panose="020F0600000000000000" pitchFamily="50" charset="-128"/>
              </a:rPr>
              <a:t>関係、この２つを育むことが重要になるのではないでしょうか。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特</a:t>
            </a:r>
            <a:r>
              <a:rPr lang="ja-JP" altLang="en-US" dirty="0" smtClean="0">
                <a:latin typeface="HG丸ｺﾞｼｯｸM-PRO" panose="020F0600000000000000" pitchFamily="50" charset="-128"/>
                <a:ea typeface="HG丸ｺﾞｼｯｸM-PRO" panose="020F0600000000000000" pitchFamily="50" charset="-128"/>
              </a:rPr>
              <a:t>に児童生徒同士</a:t>
            </a:r>
            <a:r>
              <a:rPr lang="ja-JP" altLang="en-US" dirty="0">
                <a:latin typeface="HG丸ｺﾞｼｯｸM-PRO" panose="020F0600000000000000" pitchFamily="50" charset="-128"/>
                <a:ea typeface="HG丸ｺﾞｼｯｸM-PRO" panose="020F0600000000000000" pitchFamily="50" charset="-128"/>
              </a:rPr>
              <a:t>の信頼関係については</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例えば</a:t>
            </a:r>
            <a:r>
              <a:rPr lang="ja-JP" altLang="en-US" dirty="0">
                <a:latin typeface="HG丸ｺﾞｼｯｸM-PRO" panose="020F0600000000000000" pitchFamily="50" charset="-128"/>
                <a:ea typeface="HG丸ｺﾞｼｯｸM-PRO" panose="020F0600000000000000" pitchFamily="50" charset="-128"/>
              </a:rPr>
              <a:t>、お互いを尊重する気持ちを育む</a:t>
            </a:r>
            <a:r>
              <a:rPr lang="ja-JP" altLang="en-US" dirty="0" smtClean="0">
                <a:latin typeface="HG丸ｺﾞｼｯｸM-PRO" panose="020F0600000000000000" pitchFamily="50" charset="-128"/>
                <a:ea typeface="HG丸ｺﾞｼｯｸM-PRO" panose="020F0600000000000000" pitchFamily="50" charset="-128"/>
              </a:rPr>
              <a:t>ことを、中間層の児童生徒だけではなく、学級全体で取り組んでいくことが重要</a:t>
            </a:r>
            <a:r>
              <a:rPr lang="ja-JP" altLang="en-US" dirty="0">
                <a:latin typeface="HG丸ｺﾞｼｯｸM-PRO" panose="020F0600000000000000" pitchFamily="50" charset="-128"/>
                <a:ea typeface="HG丸ｺﾞｼｯｸM-PRO" panose="020F0600000000000000" pitchFamily="50" charset="-128"/>
              </a:rPr>
              <a:t>になるかもしれません。自分ができることはなんだろう、できないことはなんだろうといった自己</a:t>
            </a:r>
            <a:r>
              <a:rPr lang="ja-JP" altLang="en-US" dirty="0" smtClean="0">
                <a:latin typeface="HG丸ｺﾞｼｯｸM-PRO" panose="020F0600000000000000" pitchFamily="50" charset="-128"/>
                <a:ea typeface="HG丸ｺﾞｼｯｸM-PRO" panose="020F0600000000000000" pitchFamily="50" charset="-128"/>
              </a:rPr>
              <a:t>理解や、○○</a:t>
            </a:r>
            <a:r>
              <a:rPr lang="ja-JP" altLang="en-US" dirty="0">
                <a:latin typeface="HG丸ｺﾞｼｯｸM-PRO" panose="020F0600000000000000" pitchFamily="50" charset="-128"/>
                <a:ea typeface="HG丸ｺﾞｼｯｸM-PRO" panose="020F0600000000000000" pitchFamily="50" charset="-128"/>
              </a:rPr>
              <a:t>くんのあそこがすごいな、○○くんはこれに困っている</a:t>
            </a:r>
            <a:r>
              <a:rPr lang="ja-JP" altLang="en-US" dirty="0" err="1">
                <a:latin typeface="HG丸ｺﾞｼｯｸM-PRO" panose="020F0600000000000000" pitchFamily="50" charset="-128"/>
                <a:ea typeface="HG丸ｺﾞｼｯｸM-PRO" panose="020F0600000000000000" pitchFamily="50" charset="-128"/>
              </a:rPr>
              <a:t>な</a:t>
            </a:r>
            <a:r>
              <a:rPr lang="ja-JP" altLang="en-US" dirty="0">
                <a:latin typeface="HG丸ｺﾞｼｯｸM-PRO" panose="020F0600000000000000" pitchFamily="50" charset="-128"/>
                <a:ea typeface="HG丸ｺﾞｼｯｸM-PRO" panose="020F0600000000000000" pitchFamily="50" charset="-128"/>
              </a:rPr>
              <a:t>などと考える他者理解を促すような取組を積み重ねていくことが重要ではないでしょうか。</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71000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学級経営のまとめです。</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配慮</a:t>
            </a:r>
            <a:r>
              <a:rPr lang="ja-JP" altLang="en-US" dirty="0">
                <a:latin typeface="HG丸ｺﾞｼｯｸM-PRO" panose="020F0600000000000000" pitchFamily="50" charset="-128"/>
                <a:ea typeface="HG丸ｺﾞｼｯｸM-PRO" panose="020F0600000000000000" pitchFamily="50" charset="-128"/>
              </a:rPr>
              <a:t>を要する児童生徒、周囲の児童生徒、みんながひとつになって「良いクラスだね」と言われるような、居心地の良いクラスにするためには</a:t>
            </a:r>
            <a:r>
              <a:rPr lang="en-US" altLang="ja-JP" dirty="0">
                <a:latin typeface="HG丸ｺﾞｼｯｸM-PRO" panose="020F0600000000000000" pitchFamily="50" charset="-128"/>
                <a:ea typeface="HG丸ｺﾞｼｯｸM-PRO" panose="020F0600000000000000" pitchFamily="50" charset="-128"/>
              </a:rPr>
              <a:t>…</a:t>
            </a: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信頼</a:t>
            </a:r>
            <a:r>
              <a:rPr lang="ja-JP" altLang="en-US" dirty="0">
                <a:latin typeface="HG丸ｺﾞｼｯｸM-PRO" panose="020F0600000000000000" pitchFamily="50" charset="-128"/>
                <a:ea typeface="HG丸ｺﾞｼｯｸM-PRO" panose="020F0600000000000000" pitchFamily="50" charset="-128"/>
              </a:rPr>
              <a:t>関係を気付くような仕掛け、自己理解、他者理解を促すような仕掛けをたくさん行い、積み上げていくことで、少し</a:t>
            </a:r>
            <a:r>
              <a:rPr lang="ja-JP" altLang="en-US" dirty="0" smtClean="0">
                <a:latin typeface="HG丸ｺﾞｼｯｸM-PRO" panose="020F0600000000000000" pitchFamily="50" charset="-128"/>
                <a:ea typeface="HG丸ｺﾞｼｯｸM-PRO" panose="020F0600000000000000" pitchFamily="50" charset="-128"/>
              </a:rPr>
              <a:t>ずつ児童生徒が、児童生徒同士</a:t>
            </a:r>
            <a:r>
              <a:rPr lang="ja-JP" altLang="en-US" dirty="0">
                <a:latin typeface="HG丸ｺﾞｼｯｸM-PRO" panose="020F0600000000000000" pitchFamily="50" charset="-128"/>
                <a:ea typeface="HG丸ｺﾞｼｯｸM-PRO" panose="020F0600000000000000" pitchFamily="50" charset="-128"/>
              </a:rPr>
              <a:t>で自然に助け合ったり、自然に認め合ったりするようになり、自然と尊重し合う関係になるのではないでしょうか。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お互いを尊重することができるようになれば、配慮が必要な児童生徒かどうかではなく、困っている友だちに自然に手を差しのべることができるようになり、「あの子だけずるい」とか「ひいきをしている」などの言葉が出てこなくなるかもしれませんね。</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子供達同士がお互いを認め合う</a:t>
            </a:r>
            <a:r>
              <a:rPr lang="ja-JP" altLang="en-US" dirty="0" smtClean="0">
                <a:latin typeface="HG丸ｺﾞｼｯｸM-PRO" panose="020F0600000000000000" pitchFamily="50" charset="-128"/>
                <a:ea typeface="HG丸ｺﾞｼｯｸM-PRO" panose="020F0600000000000000" pitchFamily="50" charset="-128"/>
              </a:rPr>
              <a:t>、自然と助け合うことができるように、様々な仕掛け</a:t>
            </a:r>
            <a:r>
              <a:rPr lang="ja-JP" altLang="en-US" dirty="0">
                <a:latin typeface="HG丸ｺﾞｼｯｸM-PRO" panose="020F0600000000000000" pitchFamily="50" charset="-128"/>
                <a:ea typeface="HG丸ｺﾞｼｯｸM-PRO" panose="020F0600000000000000" pitchFamily="50" charset="-128"/>
              </a:rPr>
              <a:t>を積み上げていければいいですね。</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6874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では、</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みんなが居心地の良いクラスにするためには、自己理解や他者理解を促すためには、どんなことをすれば良いんでしょう？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そんな先生方に参考になるかもしれません！</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児童生徒が、うきうき</a:t>
            </a:r>
            <a:r>
              <a:rPr lang="ja-JP" altLang="en-US" dirty="0" smtClean="0">
                <a:latin typeface="HG丸ｺﾞｼｯｸM-PRO" panose="020F0600000000000000" pitchFamily="50" charset="-128"/>
                <a:ea typeface="HG丸ｺﾞｼｯｸM-PRO" panose="020F0600000000000000" pitchFamily="50" charset="-128"/>
              </a:rPr>
              <a:t>わくわくできる学級・</a:t>
            </a:r>
            <a:r>
              <a:rPr lang="ja-JP" altLang="en-US" dirty="0">
                <a:latin typeface="HG丸ｺﾞｼｯｸM-PRO" panose="020F0600000000000000" pitchFamily="50" charset="-128"/>
                <a:ea typeface="HG丸ｺﾞｼｯｸM-PRO" panose="020F0600000000000000" pitchFamily="50" charset="-128"/>
              </a:rPr>
              <a:t>ホームルームづくりのためのアイディア満載の</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「学級開きや普段のホームルーム活動で使えるグループアプローチ」</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センターの「うきうきわくわく学級・ホームルーム経営プロジェクト」チームが作成したこの冊子を参考にしてみてください。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きっとたくさんのヒントが散りばめられていると思いますよ。</a:t>
            </a:r>
          </a:p>
        </p:txBody>
      </p:sp>
    </p:spTree>
    <p:extLst>
      <p:ext uri="{BB962C8B-B14F-4D97-AF65-F5344CB8AC3E}">
        <p14:creationId xmlns:p14="http://schemas.microsoft.com/office/powerpoint/2010/main" val="16507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ja-JP" dirty="0">
                <a:latin typeface="HG丸ｺﾞｼｯｸM-PRO" panose="020F0600000000000000" pitchFamily="50" charset="-128"/>
                <a:ea typeface="HG丸ｺﾞｼｯｸM-PRO" panose="020F0600000000000000" pitchFamily="50" charset="-128"/>
              </a:rPr>
              <a:t>このような</a:t>
            </a:r>
            <a:r>
              <a:rPr lang="ja-JP" altLang="en-US" dirty="0">
                <a:latin typeface="HG丸ｺﾞｼｯｸM-PRO" panose="020F0600000000000000" pitchFamily="50" charset="-128"/>
                <a:ea typeface="HG丸ｺﾞｼｯｸM-PRO" panose="020F0600000000000000" pitchFamily="50" charset="-128"/>
              </a:rPr>
              <a:t>取組がすすめられていく</a:t>
            </a:r>
            <a:r>
              <a:rPr lang="ja-JP" altLang="ja-JP" dirty="0">
                <a:latin typeface="HG丸ｺﾞｼｯｸM-PRO" panose="020F0600000000000000" pitchFamily="50" charset="-128"/>
                <a:ea typeface="HG丸ｺﾞｼｯｸM-PRO" panose="020F0600000000000000" pitchFamily="50" charset="-128"/>
              </a:rPr>
              <a:t>中、当センターを受講された先生方や訪問先の学校からは、</a:t>
            </a:r>
            <a:r>
              <a:rPr lang="ja-JP" altLang="en-US" dirty="0">
                <a:latin typeface="HG丸ｺﾞｼｯｸM-PRO" panose="020F0600000000000000" pitchFamily="50" charset="-128"/>
                <a:ea typeface="HG丸ｺﾞｼｯｸM-PRO" panose="020F0600000000000000" pitchFamily="50" charset="-128"/>
              </a:rPr>
              <a:t>特別な配慮を要する</a:t>
            </a:r>
            <a:r>
              <a:rPr lang="ja-JP" altLang="ja-JP" dirty="0">
                <a:latin typeface="HG丸ｺﾞｼｯｸM-PRO" panose="020F0600000000000000" pitchFamily="50" charset="-128"/>
                <a:ea typeface="HG丸ｺﾞｼｯｸM-PRO" panose="020F0600000000000000" pitchFamily="50" charset="-128"/>
              </a:rPr>
              <a:t>児童生徒への指導や、周囲の児童生徒への支援等、どのようにしていけばよいのだろうかと悩む声が多く聞かれます。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そこで、本プロジェクトでは、小・中・高の通常の学級の先生方にアンケートを採り、どんなことに課題や悩みを抱えているのかを探ってみることにしました。</a:t>
            </a:r>
            <a:endParaRPr lang="ja-JP"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192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5847" indent="0">
              <a:buNone/>
            </a:pPr>
            <a:r>
              <a:rPr kumimoji="1" lang="ja-JP" altLang="en-US" dirty="0">
                <a:latin typeface="HG丸ｺﾞｼｯｸM-PRO" panose="020F0600000000000000" pitchFamily="50" charset="-128"/>
                <a:ea typeface="HG丸ｺﾞｼｯｸM-PRO" panose="020F0600000000000000" pitchFamily="50" charset="-128"/>
              </a:rPr>
              <a:t>最後に、全体まとめです。</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ここまで、個への支援、授業づくり、</a:t>
            </a:r>
            <a:r>
              <a:rPr kumimoji="1" lang="ja-JP" altLang="en-US" dirty="0" smtClean="0">
                <a:latin typeface="HG丸ｺﾞｼｯｸM-PRO" panose="020F0600000000000000" pitchFamily="50" charset="-128"/>
                <a:ea typeface="HG丸ｺﾞｼｯｸM-PRO" panose="020F0600000000000000" pitchFamily="50" charset="-128"/>
              </a:rPr>
              <a:t>学級（</a:t>
            </a:r>
            <a:r>
              <a:rPr kumimoji="1" lang="en-US" altLang="ja-JP" dirty="0" smtClean="0">
                <a:latin typeface="HG丸ｺﾞｼｯｸM-PRO" panose="020F0600000000000000" pitchFamily="50" charset="-128"/>
                <a:ea typeface="HG丸ｺﾞｼｯｸM-PRO" panose="020F0600000000000000" pitchFamily="50" charset="-128"/>
              </a:rPr>
              <a:t>HR</a:t>
            </a:r>
            <a:r>
              <a:rPr kumimoji="1" lang="ja-JP" altLang="en-US" dirty="0" smtClean="0">
                <a:latin typeface="HG丸ｺﾞｼｯｸM-PRO" panose="020F0600000000000000" pitchFamily="50" charset="-128"/>
                <a:ea typeface="HG丸ｺﾞｼｯｸM-PRO" panose="020F0600000000000000" pitchFamily="50" charset="-128"/>
              </a:rPr>
              <a:t>）経営</a:t>
            </a:r>
            <a:r>
              <a:rPr kumimoji="1" lang="ja-JP" altLang="en-US" dirty="0">
                <a:latin typeface="HG丸ｺﾞｼｯｸM-PRO" panose="020F0600000000000000" pitchFamily="50" charset="-128"/>
                <a:ea typeface="HG丸ｺﾞｼｯｸM-PRO" panose="020F0600000000000000" pitchFamily="50" charset="-128"/>
              </a:rPr>
              <a:t>のそれぞれについて整理してきました。</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では、この３つはそれぞれ関係がないのでしょうか？</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きっとそうではありません。</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個への支援が充実した授業づくりをしていくためには、土台に学級づくりがあるのではないでしょうか。</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みんなが分かる、楽しい授業を展開するためには、一人一人の実態を</a:t>
            </a:r>
            <a:r>
              <a:rPr kumimoji="1" lang="ja-JP" altLang="en-US" dirty="0" smtClean="0">
                <a:latin typeface="HG丸ｺﾞｼｯｸM-PRO" panose="020F0600000000000000" pitchFamily="50" charset="-128"/>
                <a:ea typeface="HG丸ｺﾞｼｯｸM-PRO" panose="020F0600000000000000" pitchFamily="50" charset="-128"/>
              </a:rPr>
              <a:t>考えることも必要</a:t>
            </a:r>
            <a:r>
              <a:rPr kumimoji="1" lang="ja-JP" altLang="en-US" dirty="0">
                <a:latin typeface="HG丸ｺﾞｼｯｸM-PRO" panose="020F0600000000000000" pitchFamily="50" charset="-128"/>
                <a:ea typeface="HG丸ｺﾞｼｯｸM-PRO" panose="020F0600000000000000" pitchFamily="50" charset="-128"/>
              </a:rPr>
              <a:t>ではないでしょうか。</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このように、個への支援、授業づくり、</a:t>
            </a:r>
            <a:r>
              <a:rPr kumimoji="1" lang="ja-JP" altLang="en-US" dirty="0" smtClean="0">
                <a:latin typeface="HG丸ｺﾞｼｯｸM-PRO" panose="020F0600000000000000" pitchFamily="50" charset="-128"/>
                <a:ea typeface="HG丸ｺﾞｼｯｸM-PRO" panose="020F0600000000000000" pitchFamily="50" charset="-128"/>
              </a:rPr>
              <a:t>学級（</a:t>
            </a:r>
            <a:r>
              <a:rPr kumimoji="1" lang="en-US" altLang="ja-JP" dirty="0" smtClean="0">
                <a:latin typeface="HG丸ｺﾞｼｯｸM-PRO" panose="020F0600000000000000" pitchFamily="50" charset="-128"/>
                <a:ea typeface="HG丸ｺﾞｼｯｸM-PRO" panose="020F0600000000000000" pitchFamily="50" charset="-128"/>
              </a:rPr>
              <a:t>HR</a:t>
            </a:r>
            <a:r>
              <a:rPr kumimoji="1" lang="ja-JP" altLang="en-US" dirty="0" smtClean="0">
                <a:latin typeface="HG丸ｺﾞｼｯｸM-PRO" panose="020F0600000000000000" pitchFamily="50" charset="-128"/>
                <a:ea typeface="HG丸ｺﾞｼｯｸM-PRO" panose="020F0600000000000000" pitchFamily="50" charset="-128"/>
              </a:rPr>
              <a:t>）経営</a:t>
            </a:r>
            <a:r>
              <a:rPr kumimoji="1" lang="ja-JP" altLang="en-US" dirty="0">
                <a:latin typeface="HG丸ｺﾞｼｯｸM-PRO" panose="020F0600000000000000" pitchFamily="50" charset="-128"/>
                <a:ea typeface="HG丸ｺﾞｼｯｸM-PRO" panose="020F0600000000000000" pitchFamily="50" charset="-128"/>
              </a:rPr>
              <a:t>はお互いを支え合い、どれが欠けてもうまくいかないかもしれませんね。</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先生方が担任しているクラスを思い浮かべたときに、どこに力を入れれば全体がうまくまわりだすのか、</a:t>
            </a:r>
            <a:endParaRPr kumimoji="1" lang="en-US" altLang="ja-JP" dirty="0">
              <a:latin typeface="HG丸ｺﾞｼｯｸM-PRO" panose="020F0600000000000000" pitchFamily="50" charset="-128"/>
              <a:ea typeface="HG丸ｺﾞｼｯｸM-PRO" panose="020F0600000000000000" pitchFamily="50" charset="-128"/>
            </a:endParaRPr>
          </a:p>
          <a:p>
            <a:pPr marL="145847" indent="0">
              <a:buNone/>
            </a:pPr>
            <a:r>
              <a:rPr kumimoji="1" lang="ja-JP" altLang="en-US" dirty="0">
                <a:latin typeface="HG丸ｺﾞｼｯｸM-PRO" panose="020F0600000000000000" pitchFamily="50" charset="-128"/>
                <a:ea typeface="HG丸ｺﾞｼｯｸM-PRO" panose="020F0600000000000000" pitchFamily="50" charset="-128"/>
              </a:rPr>
              <a:t>そこをしっかりと見極めて、対応できればいいのかもしれませんね。</a:t>
            </a:r>
            <a:endParaRPr kumimoji="1"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70438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最後に</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一人で</a:t>
            </a:r>
            <a:r>
              <a:rPr lang="ja-JP" altLang="en-US" dirty="0" smtClean="0">
                <a:latin typeface="HG丸ｺﾞｼｯｸM-PRO" panose="020F0600000000000000" pitchFamily="50" charset="-128"/>
                <a:ea typeface="HG丸ｺﾞｼｯｸM-PRO" panose="020F0600000000000000" pitchFamily="50" charset="-128"/>
              </a:rPr>
              <a:t>悩まないで</a:t>
            </a:r>
            <a:r>
              <a:rPr lang="ja-JP" altLang="en-US" dirty="0">
                <a:latin typeface="HG丸ｺﾞｼｯｸM-PRO" panose="020F0600000000000000" pitchFamily="50" charset="-128"/>
                <a:ea typeface="HG丸ｺﾞｼｯｸM-PRO" panose="020F0600000000000000" pitchFamily="50" charset="-128"/>
              </a:rPr>
              <a:t>ください。一人で</a:t>
            </a:r>
            <a:r>
              <a:rPr lang="ja-JP" altLang="en-US" dirty="0" smtClean="0">
                <a:latin typeface="HG丸ｺﾞｼｯｸM-PRO" panose="020F0600000000000000" pitchFamily="50" charset="-128"/>
                <a:ea typeface="HG丸ｺﾞｼｯｸM-PRO" panose="020F0600000000000000" pitchFamily="50" charset="-128"/>
              </a:rPr>
              <a:t>抱え込まないで</a:t>
            </a:r>
            <a:r>
              <a:rPr lang="ja-JP" altLang="en-US" dirty="0">
                <a:latin typeface="HG丸ｺﾞｼｯｸM-PRO" panose="020F0600000000000000" pitchFamily="50" charset="-128"/>
                <a:ea typeface="HG丸ｺﾞｼｯｸM-PRO" panose="020F0600000000000000" pitchFamily="50" charset="-128"/>
              </a:rPr>
              <a:t>ください。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周りの先生方に</a:t>
            </a:r>
            <a:r>
              <a:rPr lang="ja-JP" altLang="en-US" dirty="0" smtClean="0">
                <a:latin typeface="HG丸ｺﾞｼｯｸM-PRO" panose="020F0600000000000000" pitchFamily="50" charset="-128"/>
                <a:ea typeface="HG丸ｺﾞｼｯｸM-PRO" panose="020F0600000000000000" pitchFamily="50" charset="-128"/>
              </a:rPr>
              <a:t>、特別支援教育コーディネーターに、当センター</a:t>
            </a:r>
            <a:r>
              <a:rPr lang="ja-JP" altLang="en-US" dirty="0">
                <a:latin typeface="HG丸ｺﾞｼｯｸM-PRO" panose="020F0600000000000000" pitchFamily="50" charset="-128"/>
                <a:ea typeface="HG丸ｺﾞｼｯｸM-PRO" panose="020F0600000000000000" pitchFamily="50" charset="-128"/>
              </a:rPr>
              <a:t>に</a:t>
            </a:r>
            <a:r>
              <a:rPr lang="ja-JP" altLang="en-US" dirty="0" smtClean="0">
                <a:latin typeface="HG丸ｺﾞｼｯｸM-PRO" panose="020F0600000000000000" pitchFamily="50" charset="-128"/>
                <a:ea typeface="HG丸ｺﾞｼｯｸM-PRO" panose="020F0600000000000000" pitchFamily="50" charset="-128"/>
              </a:rPr>
              <a:t>、地域の特別</a:t>
            </a:r>
            <a:r>
              <a:rPr lang="ja-JP" altLang="en-US" dirty="0">
                <a:latin typeface="HG丸ｺﾞｼｯｸM-PRO" panose="020F0600000000000000" pitchFamily="50" charset="-128"/>
                <a:ea typeface="HG丸ｺﾞｼｯｸM-PRO" panose="020F0600000000000000" pitchFamily="50" charset="-128"/>
              </a:rPr>
              <a:t>支援学校にぜひ相談してください。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先生方もヘルプカード、助けてカードを気兼ねなく使えるようになるといいですね。</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こうやって助け合うこと、協力しあうことで</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先生方</a:t>
            </a:r>
            <a:r>
              <a:rPr lang="ja-JP" altLang="en-US" dirty="0" smtClean="0">
                <a:latin typeface="HG丸ｺﾞｼｯｸM-PRO" panose="020F0600000000000000" pitchFamily="50" charset="-128"/>
                <a:ea typeface="HG丸ｺﾞｼｯｸM-PRO" panose="020F0600000000000000" pitchFamily="50" charset="-128"/>
              </a:rPr>
              <a:t>の困り感が</a:t>
            </a:r>
            <a:r>
              <a:rPr lang="ja-JP" altLang="en-US" dirty="0">
                <a:latin typeface="HG丸ｺﾞｼｯｸM-PRO" panose="020F0600000000000000" pitchFamily="50" charset="-128"/>
                <a:ea typeface="HG丸ｺﾞｼｯｸM-PRO" panose="020F0600000000000000" pitchFamily="50" charset="-128"/>
              </a:rPr>
              <a:t>少しでも解消されれば幸いです。</a:t>
            </a:r>
            <a:endParaRPr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146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endParaRPr dirty="0"/>
          </a:p>
        </p:txBody>
      </p:sp>
    </p:spTree>
    <p:extLst>
      <p:ext uri="{BB962C8B-B14F-4D97-AF65-F5344CB8AC3E}">
        <p14:creationId xmlns:p14="http://schemas.microsoft.com/office/powerpoint/2010/main" val="176090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アンケートでは、特別な教育的支援を必要とする児童生徒が在籍する通常の学級において、授業づくりや学級経営を進めていく上で、困っている点や悩んでいる点について尋ねました。</a:t>
            </a:r>
            <a:endParaRPr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3540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アンケートは</a:t>
            </a:r>
            <a:r>
              <a:rPr lang="en-US" altLang="ja-JP" dirty="0">
                <a:latin typeface="HG丸ｺﾞｼｯｸM-PRO" panose="020F0600000000000000" pitchFamily="50" charset="-128"/>
                <a:ea typeface="HG丸ｺﾞｼｯｸM-PRO" panose="020F0600000000000000" pitchFamily="50" charset="-128"/>
              </a:rPr>
              <a:t>271</a:t>
            </a:r>
            <a:r>
              <a:rPr lang="ja-JP" altLang="en-US" dirty="0">
                <a:latin typeface="HG丸ｺﾞｼｯｸM-PRO" panose="020F0600000000000000" pitchFamily="50" charset="-128"/>
                <a:ea typeface="HG丸ｺﾞｼｯｸM-PRO" panose="020F0600000000000000" pitchFamily="50" charset="-128"/>
              </a:rPr>
              <a:t>人の先生方に実施し、</a:t>
            </a:r>
            <a:r>
              <a:rPr lang="en-US" altLang="ja-JP" dirty="0">
                <a:latin typeface="HG丸ｺﾞｼｯｸM-PRO" panose="020F0600000000000000" pitchFamily="50" charset="-128"/>
                <a:ea typeface="HG丸ｺﾞｼｯｸM-PRO" panose="020F0600000000000000" pitchFamily="50" charset="-128"/>
              </a:rPr>
              <a:t>303</a:t>
            </a:r>
            <a:r>
              <a:rPr lang="ja-JP" altLang="en-US" dirty="0">
                <a:latin typeface="HG丸ｺﾞｼｯｸM-PRO" panose="020F0600000000000000" pitchFamily="50" charset="-128"/>
                <a:ea typeface="HG丸ｺﾞｼｯｸM-PRO" panose="020F0600000000000000" pitchFamily="50" charset="-128"/>
              </a:rPr>
              <a:t>件の回答を得ました。そのうち、課題や悩みを抱えていると回答した件数は</a:t>
            </a:r>
            <a:r>
              <a:rPr lang="en-US" altLang="ja-JP" dirty="0">
                <a:latin typeface="HG丸ｺﾞｼｯｸM-PRO" panose="020F0600000000000000" pitchFamily="50" charset="-128"/>
                <a:ea typeface="HG丸ｺﾞｼｯｸM-PRO" panose="020F0600000000000000" pitchFamily="50" charset="-128"/>
              </a:rPr>
              <a:t>273</a:t>
            </a:r>
            <a:r>
              <a:rPr lang="ja-JP" altLang="en-US" dirty="0">
                <a:latin typeface="HG丸ｺﾞｼｯｸM-PRO" panose="020F0600000000000000" pitchFamily="50" charset="-128"/>
                <a:ea typeface="HG丸ｺﾞｼｯｸM-PRO" panose="020F0600000000000000" pitchFamily="50" charset="-128"/>
              </a:rPr>
              <a:t>件にのぼり、その割合は、実に全回答件数の９割を越えました。</a:t>
            </a:r>
            <a:endParaRPr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43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defTabSz="954634">
              <a:buNone/>
              <a:defRPr/>
            </a:pPr>
            <a:r>
              <a:rPr lang="ja-JP" altLang="en-US" b="0" dirty="0">
                <a:latin typeface="HG丸ｺﾞｼｯｸM-PRO" panose="020F0600000000000000" pitchFamily="50" charset="-128"/>
                <a:ea typeface="HG丸ｺﾞｼｯｸM-PRO" panose="020F0600000000000000" pitchFamily="50" charset="-128"/>
              </a:rPr>
              <a:t>回収したアンケートをもとに、先生方の抱える課題や悩みについて、プロジェクトメンバーで協議・検討したところ、「</a:t>
            </a:r>
            <a:r>
              <a:rPr lang="ja-JP" altLang="en-US" b="0" dirty="0" smtClean="0">
                <a:latin typeface="HG丸ｺﾞｼｯｸM-PRO" panose="020F0600000000000000" pitchFamily="50" charset="-128"/>
                <a:ea typeface="HG丸ｺﾞｼｯｸM-PRO" panose="020F0600000000000000" pitchFamily="50" charset="-128"/>
              </a:rPr>
              <a:t>学級（</a:t>
            </a:r>
            <a:r>
              <a:rPr lang="en-US" altLang="ja-JP" b="0" dirty="0" smtClean="0">
                <a:latin typeface="HG丸ｺﾞｼｯｸM-PRO" panose="020F0600000000000000" pitchFamily="50" charset="-128"/>
                <a:ea typeface="HG丸ｺﾞｼｯｸM-PRO" panose="020F0600000000000000" pitchFamily="50" charset="-128"/>
              </a:rPr>
              <a:t>HR</a:t>
            </a:r>
            <a:r>
              <a:rPr lang="ja-JP" altLang="en-US" b="0" dirty="0" smtClean="0">
                <a:latin typeface="HG丸ｺﾞｼｯｸM-PRO" panose="020F0600000000000000" pitchFamily="50" charset="-128"/>
                <a:ea typeface="HG丸ｺﾞｼｯｸM-PRO" panose="020F0600000000000000" pitchFamily="50" charset="-128"/>
              </a:rPr>
              <a:t>）経営</a:t>
            </a:r>
            <a:r>
              <a:rPr lang="ja-JP" altLang="en-US" b="0" dirty="0">
                <a:latin typeface="HG丸ｺﾞｼｯｸM-PRO" panose="020F0600000000000000" pitchFamily="50" charset="-128"/>
                <a:ea typeface="HG丸ｺﾞｼｯｸM-PRO" panose="020F0600000000000000" pitchFamily="50" charset="-128"/>
              </a:rPr>
              <a:t>」「授業づくり」「個への支援」「校内支援体制」「保護者対応」等のカテゴリーに分類されました。ご覧の円グラフは、校種別に見る先生方の課題や悩みの各カテゴリーの割合です。</a:t>
            </a:r>
            <a:endParaRPr lang="en-US" altLang="ja-JP" b="0" dirty="0">
              <a:latin typeface="HG丸ｺﾞｼｯｸM-PRO" panose="020F0600000000000000" pitchFamily="50" charset="-128"/>
              <a:ea typeface="HG丸ｺﾞｼｯｸM-PRO" panose="020F0600000000000000" pitchFamily="50" charset="-128"/>
            </a:endParaRPr>
          </a:p>
          <a:p>
            <a:pPr marL="0" indent="0" defTabSz="954634">
              <a:buNone/>
              <a:defRPr/>
            </a:pPr>
            <a:endParaRPr lang="en-US" altLang="ja-JP" b="0" dirty="0">
              <a:latin typeface="HG丸ｺﾞｼｯｸM-PRO" panose="020F0600000000000000" pitchFamily="50" charset="-128"/>
              <a:ea typeface="HG丸ｺﾞｼｯｸM-PRO" panose="020F0600000000000000" pitchFamily="50" charset="-128"/>
            </a:endParaRPr>
          </a:p>
          <a:p>
            <a:pPr marL="0" indent="0" defTabSz="954634">
              <a:buNone/>
              <a:defRPr/>
            </a:pPr>
            <a:r>
              <a:rPr lang="ja-JP" altLang="en-US" b="0" dirty="0">
                <a:latin typeface="HG丸ｺﾞｼｯｸM-PRO" panose="020F0600000000000000" pitchFamily="50" charset="-128"/>
                <a:ea typeface="HG丸ｺﾞｼｯｸM-PRO" panose="020F0600000000000000" pitchFamily="50" charset="-128"/>
              </a:rPr>
              <a:t>その結果、先生方の抱える課題や悩みベスト３は、どの校種においても、「</a:t>
            </a:r>
            <a:r>
              <a:rPr lang="ja-JP" altLang="en-US" b="0" dirty="0" smtClean="0">
                <a:latin typeface="HG丸ｺﾞｼｯｸM-PRO" panose="020F0600000000000000" pitchFamily="50" charset="-128"/>
                <a:ea typeface="HG丸ｺﾞｼｯｸM-PRO" panose="020F0600000000000000" pitchFamily="50" charset="-128"/>
              </a:rPr>
              <a:t>学級（</a:t>
            </a:r>
            <a:r>
              <a:rPr lang="en-US" altLang="ja-JP" b="0" dirty="0" smtClean="0">
                <a:latin typeface="HG丸ｺﾞｼｯｸM-PRO" panose="020F0600000000000000" pitchFamily="50" charset="-128"/>
                <a:ea typeface="HG丸ｺﾞｼｯｸM-PRO" panose="020F0600000000000000" pitchFamily="50" charset="-128"/>
              </a:rPr>
              <a:t>HR</a:t>
            </a:r>
            <a:r>
              <a:rPr lang="ja-JP" altLang="en-US" b="0" dirty="0" smtClean="0">
                <a:latin typeface="HG丸ｺﾞｼｯｸM-PRO" panose="020F0600000000000000" pitchFamily="50" charset="-128"/>
                <a:ea typeface="HG丸ｺﾞｼｯｸM-PRO" panose="020F0600000000000000" pitchFamily="50" charset="-128"/>
              </a:rPr>
              <a:t>）経営</a:t>
            </a:r>
            <a:r>
              <a:rPr lang="ja-JP" altLang="en-US" b="0" dirty="0">
                <a:latin typeface="HG丸ｺﾞｼｯｸM-PRO" panose="020F0600000000000000" pitchFamily="50" charset="-128"/>
                <a:ea typeface="HG丸ｺﾞｼｯｸM-PRO" panose="020F0600000000000000" pitchFamily="50" charset="-128"/>
              </a:rPr>
              <a:t>」「授業づくり」「個への支援」になることが分かりました。</a:t>
            </a:r>
            <a:endParaRPr lang="en-US" altLang="ja-JP" b="0" dirty="0">
              <a:latin typeface="HG丸ｺﾞｼｯｸM-PRO" panose="020F0600000000000000" pitchFamily="50" charset="-128"/>
              <a:ea typeface="HG丸ｺﾞｼｯｸM-PRO" panose="020F0600000000000000" pitchFamily="50" charset="-128"/>
            </a:endParaRPr>
          </a:p>
          <a:p>
            <a:pPr marL="0" indent="0">
              <a:buNone/>
            </a:pPr>
            <a:endParaRPr lang="ja-JP" altLang="en-US" b="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6404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ここからは、これら３つのカテゴリーに焦点を当てて、具体的にどんなことで悩んでいるのか、また、解決のヒントについて簡単に説明します。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dirty="0"/>
          </a:p>
        </p:txBody>
      </p:sp>
    </p:spTree>
    <p:extLst>
      <p:ext uri="{BB962C8B-B14F-4D97-AF65-F5344CB8AC3E}">
        <p14:creationId xmlns:p14="http://schemas.microsoft.com/office/powerpoint/2010/main" val="30535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最初は、個への支援です。</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dirty="0"/>
          </a:p>
        </p:txBody>
      </p:sp>
    </p:spTree>
    <p:extLst>
      <p:ext uri="{BB962C8B-B14F-4D97-AF65-F5344CB8AC3E}">
        <p14:creationId xmlns:p14="http://schemas.microsoft.com/office/powerpoint/2010/main" val="207407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0850" y="711200"/>
            <a:ext cx="6326188" cy="3557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22814" y="4505535"/>
            <a:ext cx="5782507" cy="4268402"/>
          </a:xfrm>
          <a:prstGeom prst="rect">
            <a:avLst/>
          </a:prstGeom>
        </p:spPr>
        <p:txBody>
          <a:bodyPr spcFirstLastPara="1" wrap="square" lIns="95448" tIns="95448" rIns="95448" bIns="95448" anchor="t" anchorCtr="0">
            <a:no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アンケートから頻出ワードを小・中・高の校種別に整理してみました。</a:t>
            </a:r>
          </a:p>
          <a:p>
            <a:pPr marL="0" indent="0">
              <a:buNone/>
            </a:pPr>
            <a:r>
              <a:rPr lang="ja-JP" altLang="en-US" dirty="0">
                <a:latin typeface="HG丸ｺﾞｼｯｸM-PRO" panose="020F0600000000000000" pitchFamily="50" charset="-128"/>
                <a:ea typeface="HG丸ｺﾞｼｯｸM-PRO" panose="020F0600000000000000" pitchFamily="50" charset="-128"/>
              </a:rPr>
              <a:t>ご覧のとおり、どの校種</a:t>
            </a:r>
            <a:r>
              <a:rPr lang="ja-JP" altLang="en-US" dirty="0" smtClean="0">
                <a:latin typeface="HG丸ｺﾞｼｯｸM-PRO" panose="020F0600000000000000" pitchFamily="50" charset="-128"/>
                <a:ea typeface="HG丸ｺﾞｼｯｸM-PRO" panose="020F0600000000000000" pitchFamily="50" charset="-128"/>
              </a:rPr>
              <a:t>でも「</a:t>
            </a:r>
            <a:r>
              <a:rPr lang="ja-JP" altLang="en-US" dirty="0">
                <a:latin typeface="HG丸ｺﾞｼｯｸM-PRO" panose="020F0600000000000000" pitchFamily="50" charset="-128"/>
                <a:ea typeface="HG丸ｺﾞｼｯｸM-PRO" panose="020F0600000000000000" pitchFamily="50" charset="-128"/>
              </a:rPr>
              <a:t>～できない」と「周囲への影響」というワードが多かったです。</a:t>
            </a:r>
          </a:p>
        </p:txBody>
      </p:sp>
    </p:spTree>
    <p:extLst>
      <p:ext uri="{BB962C8B-B14F-4D97-AF65-F5344CB8AC3E}">
        <p14:creationId xmlns:p14="http://schemas.microsoft.com/office/powerpoint/2010/main" val="362386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0" name="Shape 10"/>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1" name="Shape 11"/>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5" name="Shape 2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 name="Shape 2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46" name="Shape 4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Shape 4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48" name="Shape 4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250" y="1616470"/>
            <a:ext cx="6809700" cy="31122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6"/>
          <p:cNvSpPr>
            <a:spLocks noGrp="1"/>
          </p:cNvSpPr>
          <p:nvPr>
            <p:ph type="title"/>
          </p:nvPr>
        </p:nvSpPr>
        <p:spPr>
          <a:xfrm>
            <a:off x="628650" y="274638"/>
            <a:ext cx="7886700" cy="993775"/>
          </a:xfrm>
          <a:prstGeom prst="rect">
            <a:avLst/>
          </a:prstGeom>
        </p:spPr>
        <p:txBody>
          <a:bodyPr/>
          <a:lstStyle/>
          <a:p>
            <a:r>
              <a:rPr kumimoji="1" lang="ja-JP" altLang="en-US" smtClean="0"/>
              <a:t>マスター タイトルの書式設定</a:t>
            </a:r>
            <a:endParaRPr kumimoji="1" lang="ja-JP" altLang="en-US"/>
          </a:p>
        </p:txBody>
      </p:sp>
      <p:sp>
        <p:nvSpPr>
          <p:cNvPr id="8" name="スライド番号プレースホルダー 7"/>
          <p:cNvSpPr>
            <a:spLocks noGrp="1"/>
          </p:cNvSpPr>
          <p:nvPr>
            <p:ph type="sldNum" sz="quarter" idx="10"/>
          </p:nvPr>
        </p:nvSpPr>
        <p:spPr/>
        <p:txBody>
          <a:bodyPr/>
          <a:lstStyle/>
          <a:p>
            <a:endParaRPr kumimoji="1" lang="ja-JP" altLang="en-US" dirty="0"/>
          </a:p>
        </p:txBody>
      </p:sp>
    </p:spTree>
    <p:extLst>
      <p:ext uri="{BB962C8B-B14F-4D97-AF65-F5344CB8AC3E}">
        <p14:creationId xmlns:p14="http://schemas.microsoft.com/office/powerpoint/2010/main" val="2131889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8636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381250" y="937117"/>
            <a:ext cx="6809700" cy="435600"/>
          </a:xfrm>
          <a:prstGeom prst="rect">
            <a:avLst/>
          </a:prstGeom>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a:xfrm>
            <a:off x="6457950" y="4767263"/>
            <a:ext cx="2057400" cy="274637"/>
          </a:xfrm>
          <a:prstGeom prst="rect">
            <a:avLst/>
          </a:prstGeom>
        </p:spPr>
        <p:txBody>
          <a:bodyPr/>
          <a:lstStyle/>
          <a:p>
            <a:fld id="{5486BA33-FCFE-4169-A7D8-4D079E2978A5}" type="slidenum">
              <a:rPr kumimoji="1" lang="ja-JP" altLang="en-US" smtClean="0"/>
              <a:t>‹#›</a:t>
            </a:fld>
            <a:endParaRPr kumimoji="1" lang="ja-JP" altLang="en-US"/>
          </a:p>
        </p:txBody>
      </p:sp>
      <p:sp>
        <p:nvSpPr>
          <p:cNvPr id="4" name="フッター プレースホルダー 3"/>
          <p:cNvSpPr>
            <a:spLocks noGrp="1"/>
          </p:cNvSpPr>
          <p:nvPr>
            <p:ph type="ftr" sz="quarter" idx="11"/>
          </p:nvPr>
        </p:nvSpPr>
        <p:spPr>
          <a:xfrm>
            <a:off x="3028950" y="4767263"/>
            <a:ext cx="3086100" cy="274637"/>
          </a:xfrm>
          <a:prstGeom prst="rect">
            <a:avLst/>
          </a:prstGeom>
        </p:spPr>
        <p:txBody>
          <a:bodyPr/>
          <a:lstStyle/>
          <a:p>
            <a:endParaRPr kumimoji="1" lang="ja-JP" altLang="en-US"/>
          </a:p>
        </p:txBody>
      </p:sp>
    </p:spTree>
    <p:extLst>
      <p:ext uri="{BB962C8B-B14F-4D97-AF65-F5344CB8AC3E}">
        <p14:creationId xmlns:p14="http://schemas.microsoft.com/office/powerpoint/2010/main" val="301593285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1559D1-C664-47FA-8DF3-6605C5CB0700}" type="slidenum">
              <a:rPr kumimoji="1" lang="ja-JP" altLang="en-US" smtClean="0"/>
              <a:t>‹#›</a:t>
            </a:fld>
            <a:endParaRPr kumimoji="1" lang="ja-JP" altLang="en-US"/>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9" r:id="rId4"/>
    <p:sldLayoutId id="2147483660"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edu-c.pref.aomori.jp/"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www.mext.go.jp/a_menu/shotou/new-cs/1384661.ht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26.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e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711333" y="3119869"/>
            <a:ext cx="719093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ja-JP" altLang="en-US" sz="2000" dirty="0">
                <a:solidFill>
                  <a:schemeClr val="bg2"/>
                </a:solidFill>
                <a:latin typeface="メイリオ" panose="020B0604030504040204" pitchFamily="50" charset="-128"/>
                <a:ea typeface="メイリオ" panose="020B0604030504040204" pitchFamily="50" charset="-128"/>
              </a:rPr>
              <a:t>インクルーシブ教育システムプロジェクト</a:t>
            </a:r>
            <a:endParaRPr sz="2000" dirty="0">
              <a:solidFill>
                <a:schemeClr val="bg2"/>
              </a:solidFill>
              <a:latin typeface="メイリオ" panose="020B0604030504040204" pitchFamily="50" charset="-128"/>
              <a:ea typeface="メイリオ" panose="020B0604030504040204" pitchFamily="50" charset="-128"/>
            </a:endParaRPr>
          </a:p>
        </p:txBody>
      </p:sp>
      <p:grpSp>
        <p:nvGrpSpPr>
          <p:cNvPr id="62" name="Shape 62"/>
          <p:cNvGrpSpPr/>
          <p:nvPr/>
        </p:nvGrpSpPr>
        <p:grpSpPr>
          <a:xfrm>
            <a:off x="1299165" y="3511424"/>
            <a:ext cx="215966" cy="342399"/>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 name="テキスト ボックス 4"/>
          <p:cNvSpPr txBox="1"/>
          <p:nvPr/>
        </p:nvSpPr>
        <p:spPr>
          <a:xfrm>
            <a:off x="1711333" y="761764"/>
            <a:ext cx="6125890" cy="369332"/>
          </a:xfrm>
          <a:prstGeom prst="rect">
            <a:avLst/>
          </a:prstGeom>
          <a:noFill/>
        </p:spPr>
        <p:txBody>
          <a:bodyPr wrap="square" rtlCol="0">
            <a:spAutoFit/>
          </a:bodyPr>
          <a:lstStyle/>
          <a:p>
            <a:r>
              <a:rPr kumimoji="1" lang="ja-JP" altLang="en-US" sz="1800" b="1" dirty="0">
                <a:solidFill>
                  <a:schemeClr val="bg2"/>
                </a:solidFill>
                <a:latin typeface="メイリオ" panose="020B0604030504040204" pitchFamily="50" charset="-128"/>
                <a:ea typeface="メイリオ" panose="020B0604030504040204" pitchFamily="50" charset="-128"/>
              </a:rPr>
              <a:t>平成３０年度　青森県総合学校教育センター</a:t>
            </a:r>
          </a:p>
        </p:txBody>
      </p:sp>
      <p:sp>
        <p:nvSpPr>
          <p:cNvPr id="6" name="テキスト ボックス 5"/>
          <p:cNvSpPr txBox="1"/>
          <p:nvPr/>
        </p:nvSpPr>
        <p:spPr>
          <a:xfrm>
            <a:off x="1711333" y="1371648"/>
            <a:ext cx="6956207" cy="2062103"/>
          </a:xfrm>
          <a:prstGeom prst="rect">
            <a:avLst/>
          </a:prstGeom>
          <a:noFill/>
        </p:spPr>
        <p:txBody>
          <a:bodyPr wrap="square" rtlCol="0">
            <a:spAutoFit/>
          </a:bodyPr>
          <a:lstStyle/>
          <a:p>
            <a:r>
              <a:rPr lang="ja-JP" altLang="ja-JP" sz="4800" b="1" dirty="0" smtClean="0">
                <a:solidFill>
                  <a:srgbClr val="FF0000"/>
                </a:solidFill>
                <a:latin typeface="メイリオ" panose="020B0604030504040204" pitchFamily="50" charset="-128"/>
                <a:ea typeface="メイリオ" panose="020B0604030504040204" pitchFamily="50" charset="-128"/>
              </a:rPr>
              <a:t>通常</a:t>
            </a:r>
            <a:r>
              <a:rPr lang="ja-JP" altLang="ja-JP" sz="3600" dirty="0">
                <a:solidFill>
                  <a:schemeClr val="bg2"/>
                </a:solidFill>
                <a:latin typeface="メイリオ" panose="020B0604030504040204" pitchFamily="50" charset="-128"/>
                <a:ea typeface="メイリオ" panose="020B0604030504040204" pitchFamily="50" charset="-128"/>
              </a:rPr>
              <a:t>の</a:t>
            </a:r>
            <a:r>
              <a:rPr lang="ja-JP" altLang="ja-JP" sz="4800" b="1" dirty="0" smtClean="0">
                <a:solidFill>
                  <a:srgbClr val="FF0000"/>
                </a:solidFill>
                <a:latin typeface="メイリオ" panose="020B0604030504040204" pitchFamily="50" charset="-128"/>
                <a:ea typeface="メイリオ" panose="020B0604030504040204" pitchFamily="50" charset="-128"/>
              </a:rPr>
              <a:t>学級</a:t>
            </a:r>
            <a:r>
              <a:rPr lang="ja-JP" altLang="ja-JP" sz="3600" dirty="0">
                <a:solidFill>
                  <a:schemeClr val="bg2"/>
                </a:solidFill>
                <a:latin typeface="メイリオ" panose="020B0604030504040204" pitchFamily="50" charset="-128"/>
                <a:ea typeface="メイリオ" panose="020B0604030504040204" pitchFamily="50" charset="-128"/>
              </a:rPr>
              <a:t>の先生が抱える</a:t>
            </a:r>
            <a:r>
              <a:rPr lang="en-US" altLang="ja-JP" sz="3600" dirty="0">
                <a:solidFill>
                  <a:schemeClr val="bg2"/>
                </a:solidFill>
                <a:latin typeface="メイリオ" panose="020B0604030504040204" pitchFamily="50" charset="-128"/>
                <a:ea typeface="メイリオ" panose="020B0604030504040204" pitchFamily="50" charset="-128"/>
              </a:rPr>
              <a:t/>
            </a:r>
            <a:br>
              <a:rPr lang="en-US" altLang="ja-JP" sz="3600" dirty="0">
                <a:solidFill>
                  <a:schemeClr val="bg2"/>
                </a:solidFill>
                <a:latin typeface="メイリオ" panose="020B0604030504040204" pitchFamily="50" charset="-128"/>
                <a:ea typeface="メイリオ" panose="020B0604030504040204" pitchFamily="50" charset="-128"/>
              </a:rPr>
            </a:br>
            <a:r>
              <a:rPr lang="ja-JP" altLang="ja-JP" sz="3600" dirty="0">
                <a:solidFill>
                  <a:schemeClr val="bg2"/>
                </a:solidFill>
                <a:latin typeface="メイリオ" panose="020B0604030504040204" pitchFamily="50" charset="-128"/>
                <a:ea typeface="メイリオ" panose="020B0604030504040204" pitchFamily="50" charset="-128"/>
              </a:rPr>
              <a:t>特別支援教育における</a:t>
            </a:r>
            <a:r>
              <a:rPr lang="en-US" altLang="ja-JP" sz="3600" b="1" dirty="0">
                <a:solidFill>
                  <a:schemeClr val="bg2"/>
                </a:solidFill>
                <a:latin typeface="メイリオ" panose="020B0604030504040204" pitchFamily="50" charset="-128"/>
                <a:ea typeface="メイリオ" panose="020B0604030504040204" pitchFamily="50" charset="-128"/>
              </a:rPr>
              <a:t/>
            </a:r>
            <a:br>
              <a:rPr lang="en-US" altLang="ja-JP" sz="3600" b="1" dirty="0">
                <a:solidFill>
                  <a:schemeClr val="bg2"/>
                </a:solidFill>
                <a:latin typeface="メイリオ" panose="020B0604030504040204" pitchFamily="50" charset="-128"/>
                <a:ea typeface="メイリオ" panose="020B0604030504040204" pitchFamily="50" charset="-128"/>
              </a:rPr>
            </a:br>
            <a:r>
              <a:rPr lang="ja-JP" altLang="ja-JP" sz="4400" b="1" dirty="0">
                <a:solidFill>
                  <a:srgbClr val="FF0000"/>
                </a:solidFill>
                <a:latin typeface="メイリオ" panose="020B0604030504040204" pitchFamily="50" charset="-128"/>
                <a:ea typeface="メイリオ" panose="020B0604030504040204" pitchFamily="50" charset="-128"/>
              </a:rPr>
              <a:t>課題</a:t>
            </a:r>
            <a:r>
              <a:rPr lang="ja-JP" altLang="ja-JP" sz="3600" dirty="0">
                <a:solidFill>
                  <a:schemeClr val="bg2"/>
                </a:solidFill>
                <a:latin typeface="メイリオ" panose="020B0604030504040204" pitchFamily="50" charset="-128"/>
                <a:ea typeface="メイリオ" panose="020B0604030504040204" pitchFamily="50" charset="-128"/>
              </a:rPr>
              <a:t>の</a:t>
            </a:r>
            <a:r>
              <a:rPr lang="ja-JP" altLang="ja-JP" sz="4400" dirty="0">
                <a:solidFill>
                  <a:schemeClr val="bg2"/>
                </a:solidFill>
                <a:latin typeface="メイリオ" panose="020B0604030504040204" pitchFamily="50" charset="-128"/>
                <a:ea typeface="メイリオ" panose="020B0604030504040204" pitchFamily="50" charset="-128"/>
              </a:rPr>
              <a:t>整理</a:t>
            </a:r>
            <a:r>
              <a:rPr lang="ja-JP" altLang="ja-JP" sz="3600" dirty="0">
                <a:solidFill>
                  <a:schemeClr val="bg2"/>
                </a:solidFill>
                <a:latin typeface="メイリオ" panose="020B0604030504040204" pitchFamily="50" charset="-128"/>
                <a:ea typeface="メイリオ" panose="020B0604030504040204" pitchFamily="50" charset="-128"/>
              </a:rPr>
              <a:t>と</a:t>
            </a:r>
            <a:r>
              <a:rPr lang="ja-JP" altLang="ja-JP" sz="4400" b="1" dirty="0">
                <a:solidFill>
                  <a:srgbClr val="FF0000"/>
                </a:solidFill>
                <a:latin typeface="メイリオ" panose="020B0604030504040204" pitchFamily="50" charset="-128"/>
                <a:ea typeface="メイリオ" panose="020B0604030504040204" pitchFamily="50" charset="-128"/>
              </a:rPr>
              <a:t>支援</a:t>
            </a:r>
            <a:r>
              <a:rPr lang="ja-JP" altLang="ja-JP" sz="3600" dirty="0">
                <a:solidFill>
                  <a:schemeClr val="bg2"/>
                </a:solidFill>
                <a:latin typeface="メイリオ" panose="020B0604030504040204" pitchFamily="50" charset="-128"/>
                <a:ea typeface="メイリオ" panose="020B0604030504040204" pitchFamily="50" charset="-128"/>
              </a:rPr>
              <a:t>の</a:t>
            </a:r>
            <a:r>
              <a:rPr lang="ja-JP" altLang="ja-JP" sz="4400" dirty="0">
                <a:solidFill>
                  <a:schemeClr val="bg2"/>
                </a:solidFill>
                <a:latin typeface="メイリオ" panose="020B0604030504040204" pitchFamily="50" charset="-128"/>
                <a:ea typeface="メイリオ" panose="020B0604030504040204" pitchFamily="50" charset="-128"/>
              </a:rPr>
              <a:t>ヒント</a:t>
            </a:r>
            <a:endParaRPr kumimoji="1" lang="ja-JP" altLang="en-US" sz="3600" dirty="0">
              <a:solidFill>
                <a:schemeClr val="bg2"/>
              </a:solidFill>
              <a:latin typeface="メイリオ" panose="020B0604030504040204" pitchFamily="50" charset="-128"/>
              <a:ea typeface="メイリオ" panose="020B0604030504040204" pitchFamily="50" charset="-128"/>
            </a:endParaRPr>
          </a:p>
        </p:txBody>
      </p:sp>
    </p:spTree>
  </p:cSld>
  <p:clrMapOvr>
    <a:masterClrMapping/>
  </p:clrMapOvr>
  <p:transition advTm="4452">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7296924"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3600" dirty="0">
                <a:solidFill>
                  <a:schemeClr val="bg2"/>
                </a:solidFill>
                <a:latin typeface="メイリオ" panose="020B0604030504040204" pitchFamily="50" charset="-128"/>
                <a:ea typeface="メイリオ" panose="020B0604030504040204" pitchFamily="50" charset="-128"/>
              </a:rPr>
              <a:t>「～できない、～が苦手」</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040" y="1747298"/>
            <a:ext cx="2809806" cy="2711463"/>
          </a:xfrm>
          <a:prstGeom prst="rect">
            <a:avLst/>
          </a:prstGeom>
        </p:spPr>
      </p:pic>
      <p:sp>
        <p:nvSpPr>
          <p:cNvPr id="13" name="Shape 110"/>
          <p:cNvSpPr txBox="1">
            <a:spLocks/>
          </p:cNvSpPr>
          <p:nvPr/>
        </p:nvSpPr>
        <p:spPr>
          <a:xfrm>
            <a:off x="543050" y="1517570"/>
            <a:ext cx="5240530" cy="236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・急な日程変更が～～</a:t>
            </a:r>
            <a:endParaRPr lang="en-US" altLang="ja-JP" sz="3200" b="0" dirty="0">
              <a:solidFill>
                <a:schemeClr val="bg2"/>
              </a:solidFill>
              <a:highlight>
                <a:srgbClr val="FFCD00"/>
              </a:highlight>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・友達との関わりが～～</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・話を聞くことが～～</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・指示を出しても動くことが～～</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5" name="Shape 110"/>
          <p:cNvSpPr txBox="1">
            <a:spLocks/>
          </p:cNvSpPr>
          <p:nvPr/>
        </p:nvSpPr>
        <p:spPr>
          <a:xfrm>
            <a:off x="543050" y="3888331"/>
            <a:ext cx="5240530" cy="729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・書くことが～～</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08C4144E-4B3E-465F-8241-D246E3932B48}"/>
              </a:ext>
            </a:extLst>
          </p:cNvPr>
          <p:cNvSpPr/>
          <p:nvPr/>
        </p:nvSpPr>
        <p:spPr>
          <a:xfrm>
            <a:off x="211687" y="69776"/>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1109746128"/>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円形吹き出し 3"/>
          <p:cNvSpPr/>
          <p:nvPr/>
        </p:nvSpPr>
        <p:spPr>
          <a:xfrm>
            <a:off x="1151500" y="2153865"/>
            <a:ext cx="2339340" cy="1655897"/>
          </a:xfrm>
          <a:prstGeom prst="wedgeEllipseCallout">
            <a:avLst>
              <a:gd name="adj1" fmla="val 55062"/>
              <a:gd name="adj2" fmla="val 42252"/>
            </a:avLst>
          </a:prstGeom>
          <a:solidFill>
            <a:schemeClr val="accent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Shape 110"/>
          <p:cNvSpPr txBox="1">
            <a:spLocks noGrp="1"/>
          </p:cNvSpPr>
          <p:nvPr>
            <p:ph type="title"/>
          </p:nvPr>
        </p:nvSpPr>
        <p:spPr>
          <a:xfrm>
            <a:off x="1381249" y="922668"/>
            <a:ext cx="7348683"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3600" dirty="0">
                <a:solidFill>
                  <a:schemeClr val="bg2"/>
                </a:solidFill>
                <a:latin typeface="メイリオ" panose="020B0604030504040204" pitchFamily="50" charset="-128"/>
                <a:ea typeface="メイリオ" panose="020B0604030504040204" pitchFamily="50" charset="-128"/>
              </a:rPr>
              <a:t>「～できない、～が苦手」</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110"/>
          <p:cNvSpPr txBox="1">
            <a:spLocks/>
          </p:cNvSpPr>
          <p:nvPr/>
        </p:nvSpPr>
        <p:spPr>
          <a:xfrm>
            <a:off x="543050" y="1517570"/>
            <a:ext cx="8052310"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「書くことができない」ってそもそも？</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2" name="Shape 110"/>
          <p:cNvSpPr txBox="1">
            <a:spLocks/>
          </p:cNvSpPr>
          <p:nvPr/>
        </p:nvSpPr>
        <p:spPr>
          <a:xfrm>
            <a:off x="1333563" y="2423160"/>
            <a:ext cx="1990454" cy="1041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板書が</a:t>
            </a:r>
            <a:endParaRPr lang="en-US" altLang="ja-JP" sz="2500" dirty="0">
              <a:solidFill>
                <a:schemeClr val="bg1"/>
              </a:solidFill>
              <a:latin typeface="メイリオ" panose="020B0604030504040204" pitchFamily="50" charset="-128"/>
              <a:ea typeface="メイリオ" panose="020B0604030504040204" pitchFamily="50" charset="-128"/>
            </a:endParaRPr>
          </a:p>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見えない？</a:t>
            </a:r>
            <a:endParaRPr lang="en-US" altLang="ja-JP" sz="2500"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009" y="2636937"/>
            <a:ext cx="1473231" cy="2654117"/>
          </a:xfrm>
          <a:prstGeom prst="rect">
            <a:avLst/>
          </a:prstGeom>
        </p:spPr>
      </p:pic>
      <p:sp>
        <p:nvSpPr>
          <p:cNvPr id="16" name="円形吹き出し 15"/>
          <p:cNvSpPr/>
          <p:nvPr/>
        </p:nvSpPr>
        <p:spPr>
          <a:xfrm>
            <a:off x="5403729" y="2153864"/>
            <a:ext cx="2339340" cy="1655897"/>
          </a:xfrm>
          <a:prstGeom prst="wedgeEllipseCallout">
            <a:avLst>
              <a:gd name="adj1" fmla="val -51778"/>
              <a:gd name="adj2" fmla="val 41792"/>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Shape 110"/>
          <p:cNvSpPr txBox="1">
            <a:spLocks/>
          </p:cNvSpPr>
          <p:nvPr/>
        </p:nvSpPr>
        <p:spPr>
          <a:xfrm>
            <a:off x="5455982" y="2460542"/>
            <a:ext cx="2316415" cy="1097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書くことが</a:t>
            </a:r>
            <a:endParaRPr lang="en-US" altLang="ja-JP" sz="2500" dirty="0">
              <a:solidFill>
                <a:schemeClr val="bg1"/>
              </a:solidFill>
              <a:latin typeface="メイリオ" panose="020B0604030504040204" pitchFamily="50" charset="-128"/>
              <a:ea typeface="メイリオ" panose="020B0604030504040204" pitchFamily="50" charset="-128"/>
            </a:endParaRPr>
          </a:p>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とても遅い？</a:t>
            </a:r>
            <a:endParaRPr lang="en-US" altLang="ja-JP" sz="2500" dirty="0">
              <a:solidFill>
                <a:schemeClr val="bg1"/>
              </a:solidFill>
              <a:latin typeface="メイリオ" panose="020B0604030504040204" pitchFamily="50" charset="-128"/>
              <a:ea typeface="メイリオ" panose="020B0604030504040204" pitchFamily="50" charset="-128"/>
            </a:endParaRPr>
          </a:p>
        </p:txBody>
      </p:sp>
      <p:sp>
        <p:nvSpPr>
          <p:cNvPr id="18" name="円形吹き出し 17"/>
          <p:cNvSpPr/>
          <p:nvPr/>
        </p:nvSpPr>
        <p:spPr>
          <a:xfrm>
            <a:off x="1403203" y="3487603"/>
            <a:ext cx="2339340" cy="1655897"/>
          </a:xfrm>
          <a:prstGeom prst="wedgeEllipseCallout">
            <a:avLst>
              <a:gd name="adj1" fmla="val 58971"/>
              <a:gd name="adj2" fmla="val -9287"/>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Shape 110"/>
          <p:cNvSpPr txBox="1">
            <a:spLocks/>
          </p:cNvSpPr>
          <p:nvPr/>
        </p:nvSpPr>
        <p:spPr>
          <a:xfrm>
            <a:off x="1305295" y="3749066"/>
            <a:ext cx="2619005" cy="1066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文字が逆さに</a:t>
            </a:r>
            <a:endParaRPr lang="en-US" altLang="ja-JP" sz="2500" dirty="0">
              <a:solidFill>
                <a:schemeClr val="bg1"/>
              </a:solidFill>
              <a:latin typeface="メイリオ" panose="020B0604030504040204" pitchFamily="50" charset="-128"/>
              <a:ea typeface="メイリオ" panose="020B0604030504040204" pitchFamily="50" charset="-128"/>
            </a:endParaRPr>
          </a:p>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見えてるとか？</a:t>
            </a:r>
            <a:endParaRPr lang="en-US" altLang="ja-JP" sz="2500" dirty="0">
              <a:solidFill>
                <a:schemeClr val="bg1"/>
              </a:solidFill>
              <a:latin typeface="メイリオ" panose="020B0604030504040204" pitchFamily="50" charset="-128"/>
              <a:ea typeface="メイリオ" panose="020B0604030504040204" pitchFamily="50" charset="-128"/>
            </a:endParaRPr>
          </a:p>
        </p:txBody>
      </p:sp>
      <p:sp>
        <p:nvSpPr>
          <p:cNvPr id="20" name="円形吹き出し 19"/>
          <p:cNvSpPr/>
          <p:nvPr/>
        </p:nvSpPr>
        <p:spPr>
          <a:xfrm>
            <a:off x="5448297" y="3487603"/>
            <a:ext cx="2339340" cy="1655897"/>
          </a:xfrm>
          <a:prstGeom prst="wedgeEllipseCallout">
            <a:avLst>
              <a:gd name="adj1" fmla="val -60573"/>
              <a:gd name="adj2" fmla="val -15729"/>
            </a:avLst>
          </a:prstGeom>
          <a:solidFill>
            <a:srgbClr val="0070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Shape 110"/>
          <p:cNvSpPr txBox="1">
            <a:spLocks/>
          </p:cNvSpPr>
          <p:nvPr/>
        </p:nvSpPr>
        <p:spPr>
          <a:xfrm>
            <a:off x="5350389" y="3749066"/>
            <a:ext cx="2619005" cy="1066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実際のところ</a:t>
            </a:r>
            <a:endParaRPr lang="en-US" altLang="ja-JP" sz="2500" dirty="0">
              <a:solidFill>
                <a:schemeClr val="bg1"/>
              </a:solidFill>
              <a:latin typeface="メイリオ" panose="020B0604030504040204" pitchFamily="50" charset="-128"/>
              <a:ea typeface="メイリオ" panose="020B0604030504040204" pitchFamily="50" charset="-128"/>
            </a:endParaRPr>
          </a:p>
          <a:p>
            <a:pPr algn="ctr">
              <a:lnSpc>
                <a:spcPts val="3500"/>
              </a:lnSpc>
            </a:pPr>
            <a:r>
              <a:rPr lang="ja-JP" altLang="en-US" sz="2500" dirty="0">
                <a:solidFill>
                  <a:schemeClr val="bg1"/>
                </a:solidFill>
                <a:latin typeface="メイリオ" panose="020B0604030504040204" pitchFamily="50" charset="-128"/>
                <a:ea typeface="メイリオ" panose="020B0604030504040204" pitchFamily="50" charset="-128"/>
              </a:rPr>
              <a:t>どうなの？</a:t>
            </a:r>
            <a:endParaRPr lang="en-US" altLang="ja-JP" sz="2500" dirty="0">
              <a:solidFill>
                <a:schemeClr val="bg1"/>
              </a:solidFill>
              <a:latin typeface="メイリオ" panose="020B0604030504040204" pitchFamily="50" charset="-128"/>
              <a:ea typeface="メイリオ" panose="020B0604030504040204" pitchFamily="50" charset="-128"/>
            </a:endParaRPr>
          </a:p>
        </p:txBody>
      </p:sp>
      <p:sp>
        <p:nvSpPr>
          <p:cNvPr id="22" name="Shape 110"/>
          <p:cNvSpPr txBox="1">
            <a:spLocks/>
          </p:cNvSpPr>
          <p:nvPr/>
        </p:nvSpPr>
        <p:spPr>
          <a:xfrm>
            <a:off x="4697727" y="1234375"/>
            <a:ext cx="1501140"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4898166"/>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59" y="1174392"/>
            <a:ext cx="4503421" cy="3704065"/>
          </a:xfrm>
          <a:prstGeom prst="rect">
            <a:avLst/>
          </a:prstGeom>
        </p:spPr>
      </p:pic>
      <p:sp>
        <p:nvSpPr>
          <p:cNvPr id="110" name="Shape 110"/>
          <p:cNvSpPr txBox="1">
            <a:spLocks noGrp="1"/>
          </p:cNvSpPr>
          <p:nvPr>
            <p:ph type="title"/>
          </p:nvPr>
        </p:nvSpPr>
        <p:spPr>
          <a:xfrm>
            <a:off x="1381250" y="922668"/>
            <a:ext cx="5933950"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4000" dirty="0">
                <a:solidFill>
                  <a:schemeClr val="bg2"/>
                </a:solidFill>
                <a:latin typeface="メイリオ" panose="020B0604030504040204" pitchFamily="50" charset="-128"/>
                <a:ea typeface="メイリオ" panose="020B0604030504040204" pitchFamily="50" charset="-128"/>
              </a:rPr>
              <a:t>「周囲への影響」</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110"/>
          <p:cNvSpPr txBox="1">
            <a:spLocks/>
          </p:cNvSpPr>
          <p:nvPr/>
        </p:nvSpPr>
        <p:spPr>
          <a:xfrm>
            <a:off x="543050" y="1517570"/>
            <a:ext cx="5240530" cy="3481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・授業の妨げになる行為</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・思ったことをすぐに発言</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・突発的に感情を爆発</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・独り言が多い</a:t>
            </a:r>
            <a:r>
              <a:rPr lang="en-US" altLang="ja-JP" sz="2500" dirty="0">
                <a:solidFill>
                  <a:schemeClr val="bg2"/>
                </a:solidFill>
                <a:latin typeface="メイリオ" panose="020B0604030504040204" pitchFamily="50" charset="-128"/>
                <a:ea typeface="メイリオ" panose="020B0604030504040204" pitchFamily="50" charset="-128"/>
              </a:rPr>
              <a:t>(</a:t>
            </a:r>
            <a:r>
              <a:rPr lang="ja-JP" altLang="en-US" sz="2500" dirty="0">
                <a:solidFill>
                  <a:schemeClr val="bg2"/>
                </a:solidFill>
                <a:latin typeface="メイリオ" panose="020B0604030504040204" pitchFamily="50" charset="-128"/>
                <a:ea typeface="メイリオ" panose="020B0604030504040204" pitchFamily="50" charset="-128"/>
              </a:rPr>
              <a:t>大きい</a:t>
            </a:r>
            <a:r>
              <a:rPr lang="en-US" altLang="ja-JP" sz="2500" dirty="0">
                <a:solidFill>
                  <a:schemeClr val="bg2"/>
                </a:solidFill>
                <a:latin typeface="メイリオ" panose="020B0604030504040204" pitchFamily="50" charset="-128"/>
                <a:ea typeface="メイリオ" panose="020B0604030504040204" pitchFamily="50" charset="-128"/>
              </a:rPr>
              <a:t>)</a:t>
            </a: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・自分がやりたいことを優先</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2061751187"/>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5916697"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4000" dirty="0">
                <a:solidFill>
                  <a:schemeClr val="bg2"/>
                </a:solidFill>
                <a:latin typeface="メイリオ" panose="020B0604030504040204" pitchFamily="50" charset="-128"/>
                <a:ea typeface="メイリオ" panose="020B0604030504040204" pitchFamily="50" charset="-128"/>
              </a:rPr>
              <a:t>「周囲への影響」</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110"/>
          <p:cNvSpPr txBox="1">
            <a:spLocks/>
          </p:cNvSpPr>
          <p:nvPr/>
        </p:nvSpPr>
        <p:spPr>
          <a:xfrm>
            <a:off x="543050" y="1517570"/>
            <a:ext cx="5240530"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その</a:t>
            </a:r>
            <a:r>
              <a:rPr lang="ja-JP" altLang="en-US" sz="2500" dirty="0" smtClean="0">
                <a:solidFill>
                  <a:schemeClr val="bg2"/>
                </a:solidFill>
                <a:latin typeface="メイリオ" panose="020B0604030504040204" pitchFamily="50" charset="-128"/>
                <a:ea typeface="メイリオ" panose="020B0604030504040204" pitchFamily="50" charset="-128"/>
              </a:rPr>
              <a:t>児童生徒</a:t>
            </a:r>
            <a:r>
              <a:rPr lang="en-US" altLang="ja-JP" sz="2500" dirty="0">
                <a:solidFill>
                  <a:schemeClr val="bg2"/>
                </a:solidFill>
                <a:latin typeface="メイリオ" panose="020B0604030504040204" pitchFamily="50" charset="-128"/>
                <a:ea typeface="メイリオ" panose="020B0604030504040204" pitchFamily="50" charset="-128"/>
              </a:rPr>
              <a:t>…</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192" y="1023210"/>
            <a:ext cx="3345368" cy="4132816"/>
          </a:xfrm>
          <a:prstGeom prst="rect">
            <a:avLst/>
          </a:prstGeom>
        </p:spPr>
      </p:pic>
      <p:sp>
        <p:nvSpPr>
          <p:cNvPr id="14" name="Shape 110"/>
          <p:cNvSpPr txBox="1">
            <a:spLocks/>
          </p:cNvSpPr>
          <p:nvPr/>
        </p:nvSpPr>
        <p:spPr>
          <a:xfrm>
            <a:off x="916458" y="2060130"/>
            <a:ext cx="5240530" cy="2440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そもそも授業規律や集団行動のルールを</a:t>
            </a:r>
            <a:r>
              <a:rPr lang="ja-JP" altLang="en-US" sz="2500" dirty="0">
                <a:solidFill>
                  <a:srgbClr val="FF0000"/>
                </a:solidFill>
                <a:latin typeface="メイリオ" panose="020B0604030504040204" pitchFamily="50" charset="-128"/>
                <a:ea typeface="メイリオ" panose="020B0604030504040204" pitchFamily="50" charset="-128"/>
              </a:rPr>
              <a:t>その子が理解できるように</a:t>
            </a:r>
            <a:r>
              <a:rPr lang="ja-JP" altLang="en-US" sz="2500" dirty="0">
                <a:solidFill>
                  <a:schemeClr val="bg2"/>
                </a:solidFill>
                <a:latin typeface="メイリオ" panose="020B0604030504040204" pitchFamily="50" charset="-128"/>
                <a:ea typeface="メイリオ" panose="020B0604030504040204" pitchFamily="50" charset="-128"/>
              </a:rPr>
              <a:t>教えられてきたのでしょうか？</a:t>
            </a:r>
            <a:r>
              <a:rPr lang="en-US" altLang="ja-JP" sz="2500" dirty="0">
                <a:solidFill>
                  <a:schemeClr val="bg2"/>
                </a:solidFill>
                <a:latin typeface="メイリオ" panose="020B0604030504040204" pitchFamily="50" charset="-128"/>
                <a:ea typeface="メイリオ" panose="020B0604030504040204" pitchFamily="50" charset="-128"/>
              </a:rPr>
              <a:t/>
            </a:r>
            <a:br>
              <a:rPr lang="en-US" altLang="ja-JP" sz="2500" dirty="0">
                <a:solidFill>
                  <a:schemeClr val="bg2"/>
                </a:solidFill>
                <a:latin typeface="メイリオ" panose="020B0604030504040204" pitchFamily="50" charset="-128"/>
                <a:ea typeface="メイリオ" panose="020B0604030504040204" pitchFamily="50" charset="-128"/>
              </a:rPr>
            </a:b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もし、そうでなかったとしたら</a:t>
            </a:r>
            <a:r>
              <a:rPr lang="en-US" altLang="ja-JP" sz="2500" dirty="0">
                <a:solidFill>
                  <a:schemeClr val="bg2"/>
                </a:solidFill>
                <a:latin typeface="メイリオ" panose="020B0604030504040204" pitchFamily="50" charset="-128"/>
                <a:ea typeface="メイリオ" panose="020B0604030504040204" pitchFamily="50" charset="-128"/>
              </a:rPr>
              <a:t>…</a:t>
            </a:r>
          </a:p>
        </p:txBody>
      </p:sp>
      <p:sp>
        <p:nvSpPr>
          <p:cNvPr id="12" name="正方形/長方形 11">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1674662869"/>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1979170" cy="435600"/>
          </a:xfrm>
          <a:prstGeom prst="rect">
            <a:avLst/>
          </a:prstGeom>
        </p:spPr>
        <p:txBody>
          <a:bodyPr spcFirstLastPara="1" wrap="square" lIns="91425" tIns="91425" rIns="91425" bIns="91425" anchor="ctr" anchorCtr="0">
            <a:noAutofit/>
          </a:bodyPr>
          <a:lstStyle/>
          <a:p>
            <a:pPr lvl="0"/>
            <a:r>
              <a:rPr lang="ja-JP" altLang="en-US" sz="4000" dirty="0">
                <a:solidFill>
                  <a:schemeClr val="bg2"/>
                </a:solidFill>
                <a:latin typeface="メイリオ" panose="020B0604030504040204" pitchFamily="50" charset="-128"/>
                <a:ea typeface="メイリオ" panose="020B0604030504040204" pitchFamily="50" charset="-128"/>
              </a:rPr>
              <a:t>まとめ</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110"/>
          <p:cNvSpPr txBox="1">
            <a:spLocks/>
          </p:cNvSpPr>
          <p:nvPr/>
        </p:nvSpPr>
        <p:spPr>
          <a:xfrm>
            <a:off x="543050" y="1517570"/>
            <a:ext cx="5240530"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支援の第一歩は、まず</a:t>
            </a:r>
            <a:endParaRPr lang="en-US" altLang="ja-JP" sz="2500" dirty="0">
              <a:solidFill>
                <a:schemeClr val="bg2"/>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058" y="1422980"/>
            <a:ext cx="2826868" cy="3489960"/>
          </a:xfrm>
          <a:prstGeom prst="rect">
            <a:avLst/>
          </a:prstGeom>
        </p:spPr>
      </p:pic>
      <p:sp>
        <p:nvSpPr>
          <p:cNvPr id="15" name="Shape 110"/>
          <p:cNvSpPr txBox="1">
            <a:spLocks/>
          </p:cNvSpPr>
          <p:nvPr/>
        </p:nvSpPr>
        <p:spPr>
          <a:xfrm>
            <a:off x="1288652" y="1871305"/>
            <a:ext cx="4575232" cy="1545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8000" dirty="0">
                <a:solidFill>
                  <a:schemeClr val="bg2"/>
                </a:solidFill>
                <a:latin typeface="メイリオ" panose="020B0604030504040204" pitchFamily="50" charset="-128"/>
                <a:ea typeface="メイリオ" panose="020B0604030504040204" pitchFamily="50" charset="-128"/>
              </a:rPr>
              <a:t>実態把握</a:t>
            </a:r>
            <a:endParaRPr lang="en-US" altLang="ja-JP" sz="8000" dirty="0">
              <a:solidFill>
                <a:schemeClr val="bg2"/>
              </a:solidFill>
              <a:latin typeface="メイリオ" panose="020B0604030504040204" pitchFamily="50" charset="-128"/>
              <a:ea typeface="メイリオ" panose="020B0604030504040204" pitchFamily="50" charset="-128"/>
            </a:endParaRPr>
          </a:p>
        </p:txBody>
      </p:sp>
      <p:sp>
        <p:nvSpPr>
          <p:cNvPr id="16" name="Shape 110"/>
          <p:cNvSpPr txBox="1">
            <a:spLocks/>
          </p:cNvSpPr>
          <p:nvPr/>
        </p:nvSpPr>
        <p:spPr>
          <a:xfrm>
            <a:off x="5163017" y="3416975"/>
            <a:ext cx="1642081"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です。</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13132" y="4381418"/>
            <a:ext cx="6571562" cy="646331"/>
          </a:xfrm>
          <a:prstGeom prst="rect">
            <a:avLst/>
          </a:prstGeom>
        </p:spPr>
        <p:txBody>
          <a:bodyPr wrap="square">
            <a:spAutoFit/>
          </a:bodyPr>
          <a:lstStyle/>
          <a:p>
            <a:pPr marL="285750" indent="-285750">
              <a:spcBef>
                <a:spcPts val="600"/>
              </a:spcBef>
              <a:buFont typeface="Wingdings" panose="05000000000000000000" pitchFamily="2" charset="2"/>
              <a:buChar char="Ø"/>
            </a:pPr>
            <a:r>
              <a:rPr lang="ja-JP" altLang="en-US" sz="1200" b="1" kern="100" dirty="0">
                <a:latin typeface="Century" panose="02040604050505020304" pitchFamily="18" charset="0"/>
                <a:ea typeface="AR P丸ゴシック体M" panose="020F0600000000000000" pitchFamily="50" charset="-128"/>
                <a:cs typeface="Times New Roman" panose="02020603050405020304" pitchFamily="18" charset="0"/>
              </a:rPr>
              <a:t>実態把握の際、役に立つツールの一つに、当センターで作成した「気づきのためのチェックリスト」があります。</a:t>
            </a:r>
            <a:r>
              <a:rPr lang="en-US" altLang="ja-JP" sz="1200" b="1" kern="100" dirty="0">
                <a:latin typeface="Century" panose="02040604050505020304" pitchFamily="18" charset="0"/>
                <a:ea typeface="AR P丸ゴシック体M" panose="020F0600000000000000" pitchFamily="50" charset="-128"/>
                <a:cs typeface="Times New Roman" panose="02020603050405020304" pitchFamily="18" charset="0"/>
              </a:rPr>
              <a:t/>
            </a:r>
            <a:br>
              <a:rPr lang="en-US" altLang="ja-JP" sz="1200" b="1" kern="100" dirty="0">
                <a:latin typeface="Century" panose="02040604050505020304" pitchFamily="18" charset="0"/>
                <a:ea typeface="AR P丸ゴシック体M" panose="020F0600000000000000" pitchFamily="50" charset="-128"/>
                <a:cs typeface="Times New Roman" panose="02020603050405020304" pitchFamily="18" charset="0"/>
              </a:rPr>
            </a:br>
            <a:r>
              <a:rPr lang="ja-JP" altLang="en-US" sz="1200" b="1" kern="100" dirty="0">
                <a:latin typeface="Century" panose="02040604050505020304" pitchFamily="18" charset="0"/>
                <a:ea typeface="AR P丸ゴシック体M" panose="020F0600000000000000" pitchFamily="50" charset="-128"/>
                <a:cs typeface="Times New Roman" panose="02020603050405020304" pitchFamily="18" charset="0"/>
              </a:rPr>
              <a:t>詳細については当センター</a:t>
            </a:r>
            <a:r>
              <a:rPr lang="en-US" altLang="ja-JP" sz="1200" b="1" kern="100" dirty="0">
                <a:latin typeface="Century" panose="02040604050505020304" pitchFamily="18" charset="0"/>
                <a:ea typeface="AR P丸ゴシック体M" panose="020F0600000000000000" pitchFamily="50" charset="-128"/>
                <a:cs typeface="Times New Roman" panose="02020603050405020304" pitchFamily="18" charset="0"/>
              </a:rPr>
              <a:t>HP</a:t>
            </a:r>
            <a:r>
              <a:rPr lang="ja-JP" altLang="en-US" sz="1200" b="1" kern="100" dirty="0">
                <a:latin typeface="Century" panose="02040604050505020304" pitchFamily="18" charset="0"/>
                <a:ea typeface="AR P丸ゴシック体M" panose="020F0600000000000000" pitchFamily="50" charset="-128"/>
                <a:cs typeface="Times New Roman" panose="02020603050405020304" pitchFamily="18" charset="0"/>
              </a:rPr>
              <a:t>を御覧ください。→</a:t>
            </a:r>
            <a:r>
              <a:rPr lang="en-US" altLang="ja-JP" sz="1200" b="1" kern="100" dirty="0">
                <a:latin typeface="Century" panose="02040604050505020304" pitchFamily="18" charset="0"/>
                <a:ea typeface="AR P丸ゴシック体M" panose="020F0600000000000000" pitchFamily="50" charset="-128"/>
                <a:cs typeface="Times New Roman" panose="02020603050405020304" pitchFamily="18" charset="0"/>
                <a:hlinkClick r:id="rId5"/>
              </a:rPr>
              <a:t>http://www.edu-c.pref.aomori.jp/</a:t>
            </a:r>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1803050995"/>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3815590" cy="435600"/>
          </a:xfrm>
          <a:prstGeom prst="rect">
            <a:avLst/>
          </a:prstGeom>
        </p:spPr>
        <p:txBody>
          <a:bodyPr spcFirstLastPara="1" wrap="square" lIns="91425" tIns="91425" rIns="91425" bIns="91425" anchor="ctr" anchorCtr="0">
            <a:noAutofit/>
          </a:bodyPr>
          <a:lstStyle/>
          <a:p>
            <a:pPr lvl="0"/>
            <a:r>
              <a:rPr lang="ja-JP" altLang="en-US" sz="4000" dirty="0">
                <a:solidFill>
                  <a:schemeClr val="bg2"/>
                </a:solidFill>
                <a:latin typeface="メイリオ" panose="020B0604030504040204" pitchFamily="50" charset="-128"/>
                <a:ea typeface="メイリオ" panose="020B0604030504040204" pitchFamily="50" charset="-128"/>
              </a:rPr>
              <a:t>参考</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110"/>
          <p:cNvSpPr txBox="1">
            <a:spLocks/>
          </p:cNvSpPr>
          <p:nvPr/>
        </p:nvSpPr>
        <p:spPr>
          <a:xfrm>
            <a:off x="486503" y="1457547"/>
            <a:ext cx="8764408"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今回の小・中学校新学習指導要領解説では、各教科ごとに</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5" name="Shape 110"/>
          <p:cNvSpPr txBox="1">
            <a:spLocks/>
          </p:cNvSpPr>
          <p:nvPr/>
        </p:nvSpPr>
        <p:spPr>
          <a:xfrm>
            <a:off x="15472" y="2353325"/>
            <a:ext cx="9143999" cy="1545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r>
              <a:rPr lang="ja-JP" altLang="en-US" sz="4800" dirty="0">
                <a:solidFill>
                  <a:schemeClr val="bg2"/>
                </a:solidFill>
                <a:latin typeface="メイリオ" panose="020B0604030504040204" pitchFamily="50" charset="-128"/>
                <a:ea typeface="メイリオ" panose="020B0604030504040204" pitchFamily="50" charset="-128"/>
              </a:rPr>
              <a:t>障害のある児童（生徒）への</a:t>
            </a:r>
            <a:endParaRPr lang="en-US" altLang="ja-JP" sz="4800" dirty="0">
              <a:solidFill>
                <a:schemeClr val="bg2"/>
              </a:solidFill>
              <a:latin typeface="メイリオ" panose="020B0604030504040204" pitchFamily="50" charset="-128"/>
              <a:ea typeface="メイリオ" panose="020B0604030504040204" pitchFamily="50" charset="-128"/>
            </a:endParaRPr>
          </a:p>
          <a:p>
            <a:pPr algn="ctr"/>
            <a:r>
              <a:rPr lang="ja-JP" altLang="en-US" sz="4800" dirty="0">
                <a:solidFill>
                  <a:schemeClr val="bg2"/>
                </a:solidFill>
                <a:latin typeface="メイリオ" panose="020B0604030504040204" pitchFamily="50" charset="-128"/>
                <a:ea typeface="メイリオ" panose="020B0604030504040204" pitchFamily="50" charset="-128"/>
              </a:rPr>
              <a:t>配慮についての事項</a:t>
            </a:r>
            <a:endParaRPr lang="en-US" altLang="ja-JP" sz="4800" dirty="0">
              <a:solidFill>
                <a:schemeClr val="bg2"/>
              </a:solidFill>
              <a:latin typeface="メイリオ" panose="020B0604030504040204" pitchFamily="50" charset="-128"/>
              <a:ea typeface="メイリオ" panose="020B0604030504040204" pitchFamily="50" charset="-128"/>
            </a:endParaRPr>
          </a:p>
        </p:txBody>
      </p:sp>
      <p:sp>
        <p:nvSpPr>
          <p:cNvPr id="14" name="Shape 110"/>
          <p:cNvSpPr txBox="1">
            <a:spLocks/>
          </p:cNvSpPr>
          <p:nvPr/>
        </p:nvSpPr>
        <p:spPr>
          <a:xfrm>
            <a:off x="543050" y="4089727"/>
            <a:ext cx="7938798" cy="707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ct val="150000"/>
              </a:lnSpc>
            </a:pPr>
            <a:r>
              <a:rPr lang="ja-JP" altLang="en-US" sz="2500" dirty="0">
                <a:solidFill>
                  <a:schemeClr val="bg2"/>
                </a:solidFill>
                <a:latin typeface="メイリオ" panose="020B0604030504040204" pitchFamily="50" charset="-128"/>
                <a:ea typeface="メイリオ" panose="020B0604030504040204" pitchFamily="50" charset="-128"/>
              </a:rPr>
              <a:t>が掲載されています。</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036476" y="4797197"/>
            <a:ext cx="8600950"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新学習指導要領解説の記載されているアドレス→</a:t>
            </a:r>
            <a:r>
              <a:rPr lang="en-US" altLang="ja-JP" sz="1200" b="1" dirty="0">
                <a:latin typeface="Century" panose="02040604050505020304" pitchFamily="18" charset="0"/>
                <a:hlinkClick r:id="rId4"/>
              </a:rPr>
              <a:t>http://www.mext.go.jp/a_menu/shotou/new-cs/1384661.htm</a:t>
            </a:r>
            <a:endParaRPr lang="ja-JP" altLang="en-US" sz="1200" b="1" dirty="0">
              <a:latin typeface="Century" panose="02040604050505020304" pitchFamily="18" charset="0"/>
            </a:endParaRPr>
          </a:p>
        </p:txBody>
      </p:sp>
      <p:sp>
        <p:nvSpPr>
          <p:cNvPr id="16" name="正方形/長方形 15">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1175632094"/>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8C4144E-4B3E-465F-8241-D246E3932B48}"/>
              </a:ext>
            </a:extLst>
          </p:cNvPr>
          <p:cNvSpPr/>
          <p:nvPr/>
        </p:nvSpPr>
        <p:spPr>
          <a:xfrm>
            <a:off x="2989980" y="1543850"/>
            <a:ext cx="3276000" cy="828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
        <p:nvSpPr>
          <p:cNvPr id="110" name="Shape 11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lvl="0"/>
            <a:r>
              <a:rPr lang="ja-JP" altLang="en-US" sz="3200" dirty="0">
                <a:solidFill>
                  <a:schemeClr val="bg2"/>
                </a:solidFill>
                <a:latin typeface="メイリオ" panose="020B0604030504040204" pitchFamily="50" charset="-128"/>
                <a:ea typeface="メイリオ" panose="020B0604030504040204" pitchFamily="50" charset="-128"/>
              </a:rPr>
              <a:t>悩みベスト３</a:t>
            </a:r>
            <a:endParaRPr sz="280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正方形/長方形 2">
            <a:extLst>
              <a:ext uri="{FF2B5EF4-FFF2-40B4-BE49-F238E27FC236}">
                <a16:creationId xmlns:a16="http://schemas.microsoft.com/office/drawing/2014/main" id="{B81430DB-F30C-4B35-9334-AF93B4C7BEDE}"/>
              </a:ext>
            </a:extLst>
          </p:cNvPr>
          <p:cNvSpPr/>
          <p:nvPr/>
        </p:nvSpPr>
        <p:spPr>
          <a:xfrm>
            <a:off x="2827980" y="2557432"/>
            <a:ext cx="3600000" cy="1080000"/>
          </a:xfrm>
          <a:prstGeom prst="rect">
            <a:avLst/>
          </a:prstGeom>
          <a:ln w="127000"/>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44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12" name="正方形/長方形 11">
            <a:extLst>
              <a:ext uri="{FF2B5EF4-FFF2-40B4-BE49-F238E27FC236}">
                <a16:creationId xmlns:a16="http://schemas.microsoft.com/office/drawing/2014/main" id="{BAF3587F-7707-4B5F-A718-0566132A5D0C}"/>
              </a:ext>
            </a:extLst>
          </p:cNvPr>
          <p:cNvSpPr/>
          <p:nvPr/>
        </p:nvSpPr>
        <p:spPr>
          <a:xfrm>
            <a:off x="2989980" y="3802970"/>
            <a:ext cx="3276000" cy="828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Tree>
    <p:custDataLst>
      <p:tags r:id="rId1"/>
    </p:custDataLst>
    <p:extLst>
      <p:ext uri="{BB962C8B-B14F-4D97-AF65-F5344CB8AC3E}">
        <p14:creationId xmlns:p14="http://schemas.microsoft.com/office/powerpoint/2010/main" val="575707499"/>
      </p:ext>
    </p:extLst>
  </p:cSld>
  <p:clrMapOvr>
    <a:masterClrMapping/>
  </p:clrMapOvr>
  <p:transition advTm="1571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63" presetClass="path" presetSubtype="0" accel="50000" decel="50000" fill="hold" grpId="0" nodeType="withEffect">
                                  <p:stCondLst>
                                    <p:cond delay="0"/>
                                  </p:stCondLst>
                                  <p:childTnLst>
                                    <p:animMotion origin="layout" path="M 4.72222E-6 -3.82716E-6 L 0.20277 -0.00123 " pathEditMode="relative" rAng="0" ptsTypes="AA">
                                      <p:cBhvr>
                                        <p:cTn id="9" dur="2000" fill="hold"/>
                                        <p:tgtEl>
                                          <p:spTgt spid="11"/>
                                        </p:tgtEl>
                                        <p:attrNameLst>
                                          <p:attrName>ppt_x</p:attrName>
                                          <p:attrName>ppt_y</p:attrName>
                                        </p:attrNameLst>
                                      </p:cBhvr>
                                      <p:rCtr x="10139" y="-62"/>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269230"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校種別に見るアンケート</a:t>
            </a:r>
            <a:r>
              <a:rPr lang="ja-JP" altLang="en-US" sz="4000" dirty="0">
                <a:solidFill>
                  <a:schemeClr val="bg2"/>
                </a:solidFill>
                <a:latin typeface="メイリオ" panose="020B0604030504040204" pitchFamily="50" charset="-128"/>
                <a:ea typeface="メイリオ" panose="020B0604030504040204" pitchFamily="50" charset="-128"/>
              </a:rPr>
              <a:t>頻出ワード</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グループ化 2"/>
          <p:cNvGrpSpPr/>
          <p:nvPr/>
        </p:nvGrpSpPr>
        <p:grpSpPr>
          <a:xfrm>
            <a:off x="967639" y="1639333"/>
            <a:ext cx="2064694" cy="2497660"/>
            <a:chOff x="506368" y="1506783"/>
            <a:chExt cx="2064694" cy="2497660"/>
          </a:xfrm>
        </p:grpSpPr>
        <p:sp>
          <p:nvSpPr>
            <p:cNvPr id="12" name="Shape 110"/>
            <p:cNvSpPr txBox="1">
              <a:spLocks/>
            </p:cNvSpPr>
            <p:nvPr/>
          </p:nvSpPr>
          <p:spPr>
            <a:xfrm>
              <a:off x="506368" y="1506783"/>
              <a:ext cx="2064694" cy="24976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 ～小学校～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・児童（</a:t>
              </a:r>
              <a:r>
                <a:rPr lang="en-US" altLang="ja-JP" dirty="0">
                  <a:solidFill>
                    <a:schemeClr val="bg2"/>
                  </a:solidFill>
                  <a:latin typeface="メイリオ" panose="020B0604030504040204" pitchFamily="50" charset="-128"/>
                  <a:ea typeface="メイリオ" panose="020B0604030504040204" pitchFamily="50" charset="-128"/>
                </a:rPr>
                <a:t>19</a:t>
              </a:r>
              <a:r>
                <a:rPr lang="ja-JP" altLang="en-US" dirty="0">
                  <a:solidFill>
                    <a:schemeClr val="bg2"/>
                  </a:solidFill>
                  <a:latin typeface="メイリオ" panose="020B0604030504040204" pitchFamily="50" charset="-128"/>
                  <a:ea typeface="メイリオ" panose="020B0604030504040204" pitchFamily="50" charset="-128"/>
                </a:rPr>
                <a:t>）</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・授業（</a:t>
              </a:r>
              <a:r>
                <a:rPr lang="en-US" altLang="ja-JP" dirty="0">
                  <a:solidFill>
                    <a:schemeClr val="bg2"/>
                  </a:solidFill>
                  <a:latin typeface="メイリオ" panose="020B0604030504040204" pitchFamily="50" charset="-128"/>
                  <a:ea typeface="メイリオ" panose="020B0604030504040204" pitchFamily="50" charset="-128"/>
                </a:rPr>
                <a:t>11</a:t>
              </a:r>
              <a:r>
                <a:rPr lang="ja-JP" altLang="en-US" dirty="0">
                  <a:solidFill>
                    <a:schemeClr val="bg2"/>
                  </a:solidFill>
                  <a:latin typeface="メイリオ" panose="020B0604030504040204" pitchFamily="50" charset="-128"/>
                  <a:ea typeface="メイリオ" panose="020B0604030504040204" pitchFamily="50" charset="-128"/>
                </a:rPr>
                <a:t>）</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・支援（７）</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・指導（５）</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・配慮（５）</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・要する（４）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 name="角丸四角形 1"/>
            <p:cNvSpPr/>
            <p:nvPr/>
          </p:nvSpPr>
          <p:spPr>
            <a:xfrm>
              <a:off x="593452" y="1934405"/>
              <a:ext cx="1876480" cy="2070038"/>
            </a:xfrm>
            <a:prstGeom prst="roundRect">
              <a:avLst>
                <a:gd name="adj" fmla="val 11159"/>
              </a:avLst>
            </a:prstGeom>
            <a:noFill/>
            <a:ln w="444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grpSp>
      <p:grpSp>
        <p:nvGrpSpPr>
          <p:cNvPr id="4" name="グループ化 3"/>
          <p:cNvGrpSpPr/>
          <p:nvPr/>
        </p:nvGrpSpPr>
        <p:grpSpPr>
          <a:xfrm>
            <a:off x="3220413" y="1639333"/>
            <a:ext cx="2514039" cy="2497660"/>
            <a:chOff x="2750538" y="1506783"/>
            <a:chExt cx="2514039" cy="2497660"/>
          </a:xfrm>
        </p:grpSpPr>
        <p:sp>
          <p:nvSpPr>
            <p:cNvPr id="13" name="Shape 110"/>
            <p:cNvSpPr txBox="1">
              <a:spLocks/>
            </p:cNvSpPr>
            <p:nvPr/>
          </p:nvSpPr>
          <p:spPr>
            <a:xfrm>
              <a:off x="2750538" y="1506783"/>
              <a:ext cx="2514039" cy="2361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   ～中学校～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a:t>
              </a:r>
              <a:r>
                <a:rPr lang="en-US" altLang="ja-JP" dirty="0">
                  <a:solidFill>
                    <a:schemeClr val="bg2"/>
                  </a:solidFill>
                  <a:latin typeface="メイリオ" panose="020B0604030504040204" pitchFamily="50" charset="-128"/>
                  <a:ea typeface="メイリオ" panose="020B0604030504040204" pitchFamily="50" charset="-128"/>
                </a:rPr>
                <a:t>~</a:t>
              </a:r>
              <a:r>
                <a:rPr lang="ja-JP" altLang="en-US" dirty="0">
                  <a:solidFill>
                    <a:schemeClr val="bg2"/>
                  </a:solidFill>
                  <a:latin typeface="メイリオ" panose="020B0604030504040204" pitchFamily="50" charset="-128"/>
                  <a:ea typeface="メイリオ" panose="020B0604030504040204" pitchFamily="50" charset="-128"/>
                </a:rPr>
                <a:t>できる</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　</a:t>
              </a:r>
              <a:r>
                <a:rPr lang="en-US" altLang="ja-JP" dirty="0">
                  <a:solidFill>
                    <a:schemeClr val="bg2"/>
                  </a:solidFill>
                  <a:latin typeface="メイリオ" panose="020B0604030504040204" pitchFamily="50" charset="-128"/>
                  <a:ea typeface="メイリオ" panose="020B0604030504040204" pitchFamily="50" charset="-128"/>
                </a:rPr>
                <a:t>~</a:t>
              </a:r>
              <a:r>
                <a:rPr lang="ja-JP" altLang="en-US" dirty="0">
                  <a:solidFill>
                    <a:schemeClr val="bg2"/>
                  </a:solidFill>
                  <a:latin typeface="メイリオ" panose="020B0604030504040204" pitchFamily="50" charset="-128"/>
                  <a:ea typeface="メイリオ" panose="020B0604030504040204" pitchFamily="50" charset="-128"/>
                </a:rPr>
                <a:t>できない（７）</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・生徒（６）</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・授業（５）</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・指示（４）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2824108" y="1934405"/>
              <a:ext cx="2252389" cy="2070038"/>
            </a:xfrm>
            <a:prstGeom prst="roundRect">
              <a:avLst>
                <a:gd name="adj" fmla="val 11159"/>
              </a:avLst>
            </a:prstGeom>
            <a:noFill/>
            <a:ln w="444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grpSp>
      <p:grpSp>
        <p:nvGrpSpPr>
          <p:cNvPr id="5" name="グループ化 4"/>
          <p:cNvGrpSpPr/>
          <p:nvPr/>
        </p:nvGrpSpPr>
        <p:grpSpPr>
          <a:xfrm>
            <a:off x="5808022" y="1639333"/>
            <a:ext cx="2444407" cy="2203371"/>
            <a:chOff x="5501414" y="1506783"/>
            <a:chExt cx="2444407" cy="2203371"/>
          </a:xfrm>
        </p:grpSpPr>
        <p:sp>
          <p:nvSpPr>
            <p:cNvPr id="15" name="Shape 110"/>
            <p:cNvSpPr txBox="1">
              <a:spLocks/>
            </p:cNvSpPr>
            <p:nvPr/>
          </p:nvSpPr>
          <p:spPr>
            <a:xfrm>
              <a:off x="5501414" y="1506783"/>
              <a:ext cx="2444407" cy="22033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  ～高等学校～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・生徒（</a:t>
              </a:r>
              <a:r>
                <a:rPr lang="en-US" altLang="ja-JP" dirty="0">
                  <a:solidFill>
                    <a:schemeClr val="bg2"/>
                  </a:solidFill>
                  <a:latin typeface="メイリオ" panose="020B0604030504040204" pitchFamily="50" charset="-128"/>
                  <a:ea typeface="メイリオ" panose="020B0604030504040204" pitchFamily="50" charset="-128"/>
                </a:rPr>
                <a:t>20</a:t>
              </a:r>
              <a:r>
                <a:rPr lang="ja-JP" altLang="en-US" dirty="0">
                  <a:solidFill>
                    <a:schemeClr val="bg2"/>
                  </a:solidFill>
                  <a:latin typeface="メイリオ" panose="020B0604030504040204" pitchFamily="50" charset="-128"/>
                  <a:ea typeface="メイリオ" panose="020B0604030504040204" pitchFamily="50" charset="-128"/>
                </a:rPr>
                <a:t>）</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・授業（</a:t>
              </a:r>
              <a:r>
                <a:rPr lang="en-US" altLang="ja-JP" dirty="0">
                  <a:solidFill>
                    <a:schemeClr val="bg2"/>
                  </a:solidFill>
                  <a:latin typeface="メイリオ" panose="020B0604030504040204" pitchFamily="50" charset="-128"/>
                  <a:ea typeface="メイリオ" panose="020B0604030504040204" pitchFamily="50" charset="-128"/>
                </a:rPr>
                <a:t>14</a:t>
              </a:r>
              <a:r>
                <a:rPr lang="ja-JP" altLang="en-US" dirty="0">
                  <a:solidFill>
                    <a:schemeClr val="bg2"/>
                  </a:solidFill>
                  <a:latin typeface="メイリオ" panose="020B0604030504040204" pitchFamily="50" charset="-128"/>
                  <a:ea typeface="メイリオ" panose="020B0604030504040204" pitchFamily="50" charset="-128"/>
                </a:rPr>
                <a:t>）</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a:t>
              </a:r>
              <a:r>
                <a:rPr lang="en-US" altLang="ja-JP" dirty="0">
                  <a:solidFill>
                    <a:schemeClr val="bg2"/>
                  </a:solidFill>
                  <a:latin typeface="メイリオ" panose="020B0604030504040204" pitchFamily="50" charset="-128"/>
                  <a:ea typeface="メイリオ" panose="020B0604030504040204" pitchFamily="50" charset="-128"/>
                </a:rPr>
                <a:t>~</a:t>
              </a:r>
              <a:r>
                <a:rPr lang="ja-JP" altLang="en-US" dirty="0">
                  <a:solidFill>
                    <a:schemeClr val="bg2"/>
                  </a:solidFill>
                  <a:latin typeface="メイリオ" panose="020B0604030504040204" pitchFamily="50" charset="-128"/>
                  <a:ea typeface="メイリオ" panose="020B0604030504040204" pitchFamily="50" charset="-128"/>
                </a:rPr>
                <a:t>できる</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en-US" altLang="ja-JP" dirty="0">
                  <a:solidFill>
                    <a:schemeClr val="bg2"/>
                  </a:solidFill>
                  <a:latin typeface="メイリオ" panose="020B0604030504040204" pitchFamily="50" charset="-128"/>
                  <a:ea typeface="メイリオ" panose="020B0604030504040204" pitchFamily="50" charset="-128"/>
                </a:rPr>
                <a:t>   ~</a:t>
              </a:r>
              <a:r>
                <a:rPr lang="ja-JP" altLang="en-US" dirty="0">
                  <a:solidFill>
                    <a:schemeClr val="bg2"/>
                  </a:solidFill>
                  <a:latin typeface="メイリオ" panose="020B0604030504040204" pitchFamily="50" charset="-128"/>
                  <a:ea typeface="メイリオ" panose="020B0604030504040204" pitchFamily="50" charset="-128"/>
                </a:rPr>
                <a:t>できない（７）</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・指導（３）</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5590523" y="1934405"/>
              <a:ext cx="2208153" cy="1775749"/>
            </a:xfrm>
            <a:prstGeom prst="roundRect">
              <a:avLst>
                <a:gd name="adj" fmla="val 11159"/>
              </a:avLst>
            </a:prstGeom>
            <a:noFill/>
            <a:ln w="444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grpSp>
      <p:sp>
        <p:nvSpPr>
          <p:cNvPr id="21" name="テキスト ボックス 20"/>
          <p:cNvSpPr txBox="1"/>
          <p:nvPr/>
        </p:nvSpPr>
        <p:spPr>
          <a:xfrm>
            <a:off x="5633551" y="4335264"/>
            <a:ext cx="3025928" cy="307777"/>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数字は各ワードの頻出数を示す</a:t>
            </a:r>
            <a:endParaRPr kumimoji="1" lang="en-US" altLang="ja-JP" dirty="0">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Tree>
    <p:custDataLst>
      <p:tags r:id="rId1"/>
    </p:custDataLst>
    <p:extLst>
      <p:ext uri="{BB962C8B-B14F-4D97-AF65-F5344CB8AC3E}">
        <p14:creationId xmlns:p14="http://schemas.microsoft.com/office/powerpoint/2010/main" val="1145089527"/>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4743505"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校種ごとの共通した「困り感」</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110"/>
          <p:cNvSpPr txBox="1">
            <a:spLocks/>
          </p:cNvSpPr>
          <p:nvPr/>
        </p:nvSpPr>
        <p:spPr>
          <a:xfrm>
            <a:off x="746607" y="1529307"/>
            <a:ext cx="7798679"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～小学校～</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　</a:t>
            </a:r>
            <a:r>
              <a:rPr lang="ja-JP" altLang="en-US" sz="2800" dirty="0">
                <a:solidFill>
                  <a:srgbClr val="FF0000"/>
                </a:solidFill>
                <a:latin typeface="メイリオ" panose="020B0604030504040204" pitchFamily="50" charset="-128"/>
                <a:ea typeface="メイリオ" panose="020B0604030504040204" pitchFamily="50" charset="-128"/>
              </a:rPr>
              <a:t>配慮</a:t>
            </a:r>
            <a:r>
              <a:rPr lang="ja-JP" altLang="en-US" dirty="0">
                <a:solidFill>
                  <a:schemeClr val="bg2"/>
                </a:solidFill>
                <a:latin typeface="メイリオ" panose="020B0604030504040204" pitchFamily="50" charset="-128"/>
                <a:ea typeface="メイリオ" panose="020B0604030504040204" pitchFamily="50" charset="-128"/>
              </a:rPr>
              <a:t>を要する児童への</a:t>
            </a:r>
            <a:r>
              <a:rPr lang="ja-JP" altLang="en-US" sz="2800" dirty="0">
                <a:solidFill>
                  <a:srgbClr val="FF0000"/>
                </a:solidFill>
                <a:latin typeface="メイリオ" panose="020B0604030504040204" pitchFamily="50" charset="-128"/>
                <a:ea typeface="メイリオ" panose="020B0604030504040204" pitchFamily="50" charset="-128"/>
              </a:rPr>
              <a:t>支援</a:t>
            </a:r>
            <a:r>
              <a:rPr lang="ja-JP" altLang="en-US" dirty="0">
                <a:solidFill>
                  <a:schemeClr val="bg2"/>
                </a:solidFill>
                <a:latin typeface="メイリオ" panose="020B0604030504040204" pitchFamily="50" charset="-128"/>
                <a:ea typeface="メイリオ" panose="020B0604030504040204" pitchFamily="50" charset="-128"/>
              </a:rPr>
              <a:t>と他の児童との</a:t>
            </a:r>
            <a:r>
              <a:rPr lang="ja-JP" altLang="en-US" sz="2800" dirty="0">
                <a:solidFill>
                  <a:srgbClr val="FF0000"/>
                </a:solidFill>
                <a:latin typeface="メイリオ" panose="020B0604030504040204" pitchFamily="50" charset="-128"/>
                <a:ea typeface="メイリオ" panose="020B0604030504040204" pitchFamily="50" charset="-128"/>
              </a:rPr>
              <a:t>指導</a:t>
            </a:r>
            <a:r>
              <a:rPr lang="ja-JP" altLang="en-US" dirty="0">
                <a:solidFill>
                  <a:schemeClr val="bg2"/>
                </a:solidFill>
                <a:latin typeface="メイリオ" panose="020B0604030504040204" pitchFamily="50" charset="-128"/>
                <a:ea typeface="メイリオ" panose="020B0604030504040204" pitchFamily="50" charset="-128"/>
              </a:rPr>
              <a:t>のバランス</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17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～中学校～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　授業の中での支援方法　・　一斉指導での</a:t>
            </a:r>
            <a:r>
              <a:rPr lang="ja-JP" altLang="en-US" sz="2800" dirty="0">
                <a:solidFill>
                  <a:srgbClr val="FF0000"/>
                </a:solidFill>
                <a:latin typeface="メイリオ" panose="020B0604030504040204" pitchFamily="50" charset="-128"/>
                <a:ea typeface="メイリオ" panose="020B0604030504040204" pitchFamily="50" charset="-128"/>
              </a:rPr>
              <a:t>指示</a:t>
            </a:r>
            <a:r>
              <a:rPr lang="ja-JP" altLang="en-US" dirty="0">
                <a:solidFill>
                  <a:schemeClr val="bg2"/>
                </a:solidFill>
                <a:latin typeface="メイリオ" panose="020B0604030504040204" pitchFamily="50" charset="-128"/>
                <a:ea typeface="メイリオ" panose="020B0604030504040204" pitchFamily="50" charset="-128"/>
              </a:rPr>
              <a:t>の出し方</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　全ての生徒に対して充実した指導がうまく</a:t>
            </a:r>
            <a:r>
              <a:rPr lang="ja-JP" altLang="en-US" sz="2800" dirty="0">
                <a:solidFill>
                  <a:srgbClr val="FF0000"/>
                </a:solidFill>
                <a:latin typeface="メイリオ" panose="020B0604030504040204" pitchFamily="50" charset="-128"/>
                <a:ea typeface="メイリオ" panose="020B0604030504040204" pitchFamily="50" charset="-128"/>
              </a:rPr>
              <a:t>できない</a:t>
            </a:r>
            <a:endParaRPr lang="en-US" altLang="ja-JP" dirty="0">
              <a:solidFill>
                <a:srgbClr val="FF0000"/>
              </a:solidFill>
              <a:latin typeface="メイリオ" panose="020B0604030504040204" pitchFamily="50" charset="-128"/>
              <a:ea typeface="メイリオ" panose="020B0604030504040204" pitchFamily="50" charset="-128"/>
            </a:endParaRPr>
          </a:p>
          <a:p>
            <a:pPr>
              <a:lnSpc>
                <a:spcPts val="17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～高等学校～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　配慮を要する生徒への支援と他の生徒との</a:t>
            </a:r>
            <a:r>
              <a:rPr lang="ja-JP" altLang="en-US" sz="2800" dirty="0">
                <a:solidFill>
                  <a:srgbClr val="FF0000"/>
                </a:solidFill>
                <a:latin typeface="メイリオ" panose="020B0604030504040204" pitchFamily="50" charset="-128"/>
                <a:ea typeface="メイリオ" panose="020B0604030504040204" pitchFamily="50" charset="-128"/>
              </a:rPr>
              <a:t>指導</a:t>
            </a:r>
            <a:r>
              <a:rPr lang="ja-JP" altLang="en-US" dirty="0">
                <a:solidFill>
                  <a:schemeClr val="bg2"/>
                </a:solidFill>
                <a:latin typeface="メイリオ" panose="020B0604030504040204" pitchFamily="50" charset="-128"/>
                <a:ea typeface="メイリオ" panose="020B0604030504040204" pitchFamily="50" charset="-128"/>
              </a:rPr>
              <a:t>のバランス</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　全ての生徒に対して充実した指導がうまく</a:t>
            </a:r>
            <a:r>
              <a:rPr lang="ja-JP" altLang="en-US" sz="2800" dirty="0">
                <a:solidFill>
                  <a:srgbClr val="FF0000"/>
                </a:solidFill>
                <a:latin typeface="メイリオ" panose="020B0604030504040204" pitchFamily="50" charset="-128"/>
                <a:ea typeface="メイリオ" panose="020B0604030504040204" pitchFamily="50" charset="-128"/>
              </a:rPr>
              <a:t>できない</a:t>
            </a:r>
            <a:endParaRPr lang="en-US" altLang="ja-JP" sz="2800" dirty="0">
              <a:solidFill>
                <a:srgbClr val="FF0000"/>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Tree>
    <p:custDataLst>
      <p:tags r:id="rId1"/>
    </p:custDataLst>
    <p:extLst>
      <p:ext uri="{BB962C8B-B14F-4D97-AF65-F5344CB8AC3E}">
        <p14:creationId xmlns:p14="http://schemas.microsoft.com/office/powerpoint/2010/main" val="2963403365"/>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5"/>
                                        </p:tgtEl>
                                        <p:attrNameLst>
                                          <p:attrName>r</p:attrName>
                                        </p:attrNameLst>
                                      </p:cBhvr>
                                    </p:animRot>
                                  </p:childTnLst>
                                </p:cTn>
                              </p:par>
                              <p:par>
                                <p:cTn id="7" presetID="10" presetClass="exit" presetSubtype="0" fill="hold" grpId="0" nodeType="withEffect">
                                  <p:stCondLst>
                                    <p:cond delay="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13255" y="3333105"/>
            <a:ext cx="1331546" cy="1580469"/>
          </a:xfrm>
          <a:prstGeom prst="rect">
            <a:avLst/>
          </a:prstGeom>
        </p:spPr>
      </p:pic>
      <p:grpSp>
        <p:nvGrpSpPr>
          <p:cNvPr id="11" name="グループ化 10"/>
          <p:cNvGrpSpPr/>
          <p:nvPr/>
        </p:nvGrpSpPr>
        <p:grpSpPr>
          <a:xfrm>
            <a:off x="6283853" y="3349512"/>
            <a:ext cx="2267646" cy="1229710"/>
            <a:chOff x="5929006" y="3349512"/>
            <a:chExt cx="2267646" cy="1229710"/>
          </a:xfrm>
        </p:grpSpPr>
        <p:sp>
          <p:nvSpPr>
            <p:cNvPr id="15" name="Shape 110"/>
            <p:cNvSpPr txBox="1">
              <a:spLocks/>
            </p:cNvSpPr>
            <p:nvPr/>
          </p:nvSpPr>
          <p:spPr>
            <a:xfrm>
              <a:off x="5978756" y="3401121"/>
              <a:ext cx="2217896" cy="9022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配慮を要する</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児童生徒の</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指導・支援･･･</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6" name="角丸四角形吹き出し 5"/>
            <p:cNvSpPr/>
            <p:nvPr/>
          </p:nvSpPr>
          <p:spPr>
            <a:xfrm>
              <a:off x="5929006" y="3349512"/>
              <a:ext cx="2222313" cy="1229710"/>
            </a:xfrm>
            <a:prstGeom prst="wedgeRoundRectCallout">
              <a:avLst>
                <a:gd name="adj1" fmla="val -68940"/>
                <a:gd name="adj2" fmla="val -32564"/>
                <a:gd name="adj3" fmla="val 16667"/>
              </a:avLst>
            </a:prstGeom>
            <a:noFill/>
            <a:ln w="508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grpSp>
      <p:grpSp>
        <p:nvGrpSpPr>
          <p:cNvPr id="10" name="グループ化 9"/>
          <p:cNvGrpSpPr/>
          <p:nvPr/>
        </p:nvGrpSpPr>
        <p:grpSpPr>
          <a:xfrm>
            <a:off x="6094689" y="1658833"/>
            <a:ext cx="2969859" cy="1040383"/>
            <a:chOff x="5739842" y="1658833"/>
            <a:chExt cx="2969859" cy="1040383"/>
          </a:xfrm>
        </p:grpSpPr>
        <p:sp>
          <p:nvSpPr>
            <p:cNvPr id="13" name="Shape 110"/>
            <p:cNvSpPr txBox="1">
              <a:spLocks/>
            </p:cNvSpPr>
            <p:nvPr/>
          </p:nvSpPr>
          <p:spPr>
            <a:xfrm>
              <a:off x="5849647" y="1785527"/>
              <a:ext cx="2860054" cy="8520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その他の</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児童生徒の指導･･･</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739842" y="1658833"/>
              <a:ext cx="2863652" cy="1040383"/>
            </a:xfrm>
            <a:prstGeom prst="wedgeRoundRectCallout">
              <a:avLst>
                <a:gd name="adj1" fmla="val -63587"/>
                <a:gd name="adj2" fmla="val -11267"/>
                <a:gd name="adj3" fmla="val 16667"/>
              </a:avLst>
            </a:prstGeom>
            <a:noFill/>
            <a:ln w="508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grpSp>
      <p:grpSp>
        <p:nvGrpSpPr>
          <p:cNvPr id="8" name="グループ化 7"/>
          <p:cNvGrpSpPr/>
          <p:nvPr/>
        </p:nvGrpSpPr>
        <p:grpSpPr>
          <a:xfrm>
            <a:off x="130361" y="1310110"/>
            <a:ext cx="3282926" cy="2238308"/>
            <a:chOff x="5512527" y="1019750"/>
            <a:chExt cx="3282926" cy="2167587"/>
          </a:xfrm>
        </p:grpSpPr>
        <p:sp>
          <p:nvSpPr>
            <p:cNvPr id="14" name="Shape 110"/>
            <p:cNvSpPr txBox="1">
              <a:spLocks/>
            </p:cNvSpPr>
            <p:nvPr/>
          </p:nvSpPr>
          <p:spPr>
            <a:xfrm>
              <a:off x="5845071" y="1314260"/>
              <a:ext cx="2741717" cy="1559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500" dirty="0">
                  <a:solidFill>
                    <a:srgbClr val="FF0000"/>
                  </a:solidFill>
                  <a:latin typeface="メイリオ" panose="020B0604030504040204" pitchFamily="50" charset="-128"/>
                  <a:ea typeface="メイリオ" panose="020B0604030504040204" pitchFamily="50" charset="-128"/>
                </a:rPr>
                <a:t>みんなが分かって</a:t>
              </a:r>
              <a:endParaRPr lang="en-US" altLang="ja-JP" sz="2500" dirty="0">
                <a:solidFill>
                  <a:srgbClr val="FF0000"/>
                </a:solidFill>
                <a:latin typeface="メイリオ" panose="020B0604030504040204" pitchFamily="50" charset="-128"/>
                <a:ea typeface="メイリオ" panose="020B0604030504040204" pitchFamily="50" charset="-128"/>
              </a:endParaRPr>
            </a:p>
            <a:p>
              <a:pPr algn="ctr">
                <a:lnSpc>
                  <a:spcPts val="2800"/>
                </a:lnSpc>
              </a:pPr>
              <a:r>
                <a:rPr lang="ja-JP" altLang="en-US" sz="2500" dirty="0">
                  <a:solidFill>
                    <a:srgbClr val="FF0000"/>
                  </a:solidFill>
                  <a:latin typeface="メイリオ" panose="020B0604030504040204" pitchFamily="50" charset="-128"/>
                  <a:ea typeface="メイリオ" panose="020B0604030504040204" pitchFamily="50" charset="-128"/>
                </a:rPr>
                <a:t>楽しい授業</a:t>
              </a:r>
              <a:r>
                <a:rPr lang="ja-JP" altLang="en-US" sz="2500" dirty="0">
                  <a:solidFill>
                    <a:schemeClr val="bg2"/>
                  </a:solidFill>
                  <a:latin typeface="メイリオ" panose="020B0604030504040204" pitchFamily="50" charset="-128"/>
                  <a:ea typeface="メイリオ" panose="020B0604030504040204" pitchFamily="50" charset="-128"/>
                </a:rPr>
                <a:t>って</a:t>
              </a:r>
              <a:endParaRPr lang="en-US" altLang="ja-JP" sz="2500" dirty="0">
                <a:solidFill>
                  <a:schemeClr val="bg2"/>
                </a:solidFill>
                <a:latin typeface="メイリオ" panose="020B0604030504040204" pitchFamily="50" charset="-128"/>
                <a:ea typeface="メイリオ" panose="020B0604030504040204" pitchFamily="50" charset="-128"/>
              </a:endParaRPr>
            </a:p>
            <a:p>
              <a:pPr algn="ctr">
                <a:lnSpc>
                  <a:spcPts val="2800"/>
                </a:lnSpc>
              </a:pPr>
              <a:r>
                <a:rPr lang="ja-JP" altLang="en-US" sz="2500" dirty="0">
                  <a:solidFill>
                    <a:schemeClr val="bg2"/>
                  </a:solidFill>
                  <a:latin typeface="メイリオ" panose="020B0604030504040204" pitchFamily="50" charset="-128"/>
                  <a:ea typeface="メイリオ" panose="020B0604030504040204" pitchFamily="50" charset="-128"/>
                </a:rPr>
                <a:t>どうすれば</a:t>
              </a:r>
              <a:endParaRPr lang="en-US" altLang="ja-JP" sz="2500" dirty="0">
                <a:solidFill>
                  <a:schemeClr val="bg2"/>
                </a:solidFill>
                <a:latin typeface="メイリオ" panose="020B0604030504040204" pitchFamily="50" charset="-128"/>
                <a:ea typeface="メイリオ" panose="020B0604030504040204" pitchFamily="50" charset="-128"/>
              </a:endParaRPr>
            </a:p>
            <a:p>
              <a:pPr algn="ctr">
                <a:lnSpc>
                  <a:spcPts val="2800"/>
                </a:lnSpc>
              </a:pPr>
              <a:r>
                <a:rPr lang="ja-JP" altLang="en-US" sz="2500" dirty="0">
                  <a:solidFill>
                    <a:schemeClr val="bg2"/>
                  </a:solidFill>
                  <a:latin typeface="メイリオ" panose="020B0604030504040204" pitchFamily="50" charset="-128"/>
                  <a:ea typeface="メイリオ" panose="020B0604030504040204" pitchFamily="50" charset="-128"/>
                </a:rPr>
                <a:t>いいのかな？</a:t>
              </a: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7" name="雲形吹き出し 6"/>
            <p:cNvSpPr/>
            <p:nvPr/>
          </p:nvSpPr>
          <p:spPr>
            <a:xfrm>
              <a:off x="5512527" y="1019750"/>
              <a:ext cx="3282926" cy="2167587"/>
            </a:xfrm>
            <a:prstGeom prst="cloudCallout">
              <a:avLst>
                <a:gd name="adj1" fmla="val 18708"/>
                <a:gd name="adj2" fmla="val 75305"/>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grpSp>
        <p:nvGrpSpPr>
          <p:cNvPr id="22" name="グループ化 21"/>
          <p:cNvGrpSpPr/>
          <p:nvPr/>
        </p:nvGrpSpPr>
        <p:grpSpPr>
          <a:xfrm>
            <a:off x="3292498" y="1404721"/>
            <a:ext cx="3073225" cy="3573517"/>
            <a:chOff x="2624536" y="1559097"/>
            <a:chExt cx="3073225" cy="3573517"/>
          </a:xfrm>
        </p:grpSpPr>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536" y="1559097"/>
              <a:ext cx="3073225" cy="3573517"/>
            </a:xfrm>
            <a:prstGeom prst="rect">
              <a:avLst/>
            </a:prstGeom>
          </p:spPr>
        </p:pic>
        <p:pic>
          <p:nvPicPr>
            <p:cNvPr id="24" name="図 23"/>
            <p:cNvPicPr>
              <a:picLocks noChangeAspect="1"/>
            </p:cNvPicPr>
            <p:nvPr/>
          </p:nvPicPr>
          <p:blipFill rotWithShape="1">
            <a:blip r:embed="rId6">
              <a:extLst>
                <a:ext uri="{28A0092B-C50C-407E-A947-70E740481C1C}">
                  <a14:useLocalDpi xmlns:a14="http://schemas.microsoft.com/office/drawing/2010/main" val="0"/>
                </a:ext>
              </a:extLst>
            </a:blip>
            <a:srcRect l="47378"/>
            <a:stretch/>
          </p:blipFill>
          <p:spPr>
            <a:xfrm>
              <a:off x="4106718" y="2471058"/>
              <a:ext cx="1377659" cy="2618015"/>
            </a:xfrm>
            <a:prstGeom prst="rect">
              <a:avLst/>
            </a:prstGeom>
          </p:spPr>
        </p:pic>
      </p:grpSp>
      <p:sp>
        <p:nvSpPr>
          <p:cNvPr id="26" name="Shape 110"/>
          <p:cNvSpPr txBox="1">
            <a:spLocks noGrp="1"/>
          </p:cNvSpPr>
          <p:nvPr>
            <p:ph type="title"/>
          </p:nvPr>
        </p:nvSpPr>
        <p:spPr>
          <a:xfrm>
            <a:off x="1381250" y="922668"/>
            <a:ext cx="4713439"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校種ごとの共通した「困り感」</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105221839"/>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49" y="922668"/>
            <a:ext cx="5124653" cy="435600"/>
          </a:xfrm>
          <a:prstGeom prst="rect">
            <a:avLst/>
          </a:prstGeom>
        </p:spPr>
        <p:txBody>
          <a:bodyPr spcFirstLastPara="1" wrap="square" lIns="91425" tIns="91425" rIns="91425" bIns="91425" anchor="ctr" anchorCtr="0">
            <a:noAutofit/>
          </a:bodyPr>
          <a:lstStyle/>
          <a:p>
            <a:pPr lvl="0"/>
            <a:r>
              <a:rPr lang="ja-JP" altLang="en-US" sz="3600" dirty="0">
                <a:solidFill>
                  <a:schemeClr val="bg2"/>
                </a:solidFill>
                <a:latin typeface="メイリオ" panose="020B0604030504040204" pitchFamily="50" charset="-128"/>
                <a:ea typeface="メイリオ" panose="020B0604030504040204" pitchFamily="50" charset="-128"/>
              </a:rPr>
              <a:t>インクルーシブ教育</a:t>
            </a:r>
            <a:r>
              <a:rPr lang="en-US" altLang="ja-JP" sz="3600" dirty="0">
                <a:solidFill>
                  <a:schemeClr val="bg2"/>
                </a:solidFill>
                <a:latin typeface="メイリオ" panose="020B0604030504040204" pitchFamily="50" charset="-128"/>
                <a:ea typeface="メイリオ" panose="020B0604030504040204" pitchFamily="50" charset="-128"/>
              </a:rPr>
              <a:t/>
            </a:r>
            <a:br>
              <a:rPr lang="en-US" altLang="ja-JP" sz="3600" dirty="0">
                <a:solidFill>
                  <a:schemeClr val="bg2"/>
                </a:solidFill>
                <a:latin typeface="メイリオ" panose="020B0604030504040204" pitchFamily="50" charset="-128"/>
                <a:ea typeface="メイリオ" panose="020B0604030504040204" pitchFamily="50" charset="-128"/>
              </a:rPr>
            </a:br>
            <a:r>
              <a:rPr lang="ja-JP" altLang="en-US" sz="3600" dirty="0">
                <a:solidFill>
                  <a:schemeClr val="bg2"/>
                </a:solidFill>
                <a:latin typeface="メイリオ" panose="020B0604030504040204" pitchFamily="50" charset="-128"/>
                <a:ea typeface="メイリオ" panose="020B0604030504040204" pitchFamily="50" charset="-128"/>
              </a:rPr>
              <a:t>システム</a:t>
            </a:r>
            <a:r>
              <a:rPr lang="ja-JP" altLang="en-US" sz="2800" dirty="0">
                <a:solidFill>
                  <a:schemeClr val="bg2"/>
                </a:solidFill>
                <a:latin typeface="メイリオ" panose="020B0604030504040204" pitchFamily="50" charset="-128"/>
                <a:ea typeface="メイリオ" panose="020B0604030504040204" pitchFamily="50" charset="-128"/>
              </a:rPr>
              <a:t>とは</a:t>
            </a:r>
            <a:endParaRPr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テキスト ボックス 1"/>
          <p:cNvSpPr txBox="1"/>
          <p:nvPr/>
        </p:nvSpPr>
        <p:spPr>
          <a:xfrm>
            <a:off x="1088127" y="1786759"/>
            <a:ext cx="7962726" cy="3046988"/>
          </a:xfrm>
          <a:prstGeom prst="rect">
            <a:avLst/>
          </a:prstGeom>
          <a:noFill/>
        </p:spPr>
        <p:txBody>
          <a:bodyPr wrap="square" rtlCol="0">
            <a:spAutoFit/>
          </a:bodyPr>
          <a:lstStyle/>
          <a:p>
            <a:pPr>
              <a:spcAft>
                <a:spcPts val="1200"/>
              </a:spcAft>
            </a:pPr>
            <a:r>
              <a:rPr lang="ja-JP" altLang="en-US" sz="2400" dirty="0">
                <a:solidFill>
                  <a:schemeClr val="bg2"/>
                </a:solidFill>
                <a:latin typeface="メイリオ" panose="020B0604030504040204" pitchFamily="50" charset="-128"/>
                <a:ea typeface="メイリオ" panose="020B0604030504040204" pitchFamily="50" charset="-128"/>
              </a:rPr>
              <a:t>　人間の多様性の尊重等の強化、障害者が精神的及び身体的な能力等を可能な最大限度まで発達させ、自由な社会に効果的に参加することを可能とするとの目的の下、</a:t>
            </a:r>
            <a:r>
              <a:rPr lang="ja-JP" altLang="en-US" sz="2400" b="1" dirty="0">
                <a:solidFill>
                  <a:srgbClr val="FF0000"/>
                </a:solidFill>
                <a:latin typeface="メイリオ" panose="020B0604030504040204" pitchFamily="50" charset="-128"/>
                <a:ea typeface="メイリオ" panose="020B0604030504040204" pitchFamily="50" charset="-128"/>
              </a:rPr>
              <a:t>障害のある者と障害のない者が共に学ぶ仕組み</a:t>
            </a:r>
            <a:r>
              <a:rPr lang="ja-JP" altLang="en-US" sz="2400" dirty="0">
                <a:solidFill>
                  <a:schemeClr val="bg2"/>
                </a:solidFill>
                <a:latin typeface="メイリオ" panose="020B0604030504040204" pitchFamily="50" charset="-128"/>
                <a:ea typeface="メイリオ" panose="020B0604030504040204" pitchFamily="50" charset="-128"/>
              </a:rPr>
              <a:t>であり、障害のある者が教育制度一般から排除されないこと、自己の生活する地域において初等中等教育の機会が与えられること、個人に必要な「合理的配慮」が提供</a:t>
            </a:r>
            <a:r>
              <a:rPr lang="ja-JP" altLang="en-US" sz="2400" dirty="0" smtClean="0">
                <a:solidFill>
                  <a:schemeClr val="bg2"/>
                </a:solidFill>
                <a:latin typeface="メイリオ" panose="020B0604030504040204" pitchFamily="50" charset="-128"/>
                <a:ea typeface="メイリオ" panose="020B0604030504040204" pitchFamily="50" charset="-128"/>
              </a:rPr>
              <a:t>されること等</a:t>
            </a:r>
            <a:r>
              <a:rPr lang="ja-JP" altLang="en-US" sz="2400" dirty="0">
                <a:solidFill>
                  <a:schemeClr val="bg2"/>
                </a:solidFill>
                <a:latin typeface="メイリオ" panose="020B0604030504040204" pitchFamily="50" charset="-128"/>
                <a:ea typeface="メイリオ" panose="020B0604030504040204" pitchFamily="50" charset="-128"/>
              </a:rPr>
              <a:t>が必要とされている。</a:t>
            </a:r>
            <a:endParaRPr kumimoji="1" lang="ja-JP" altLang="en-US" sz="2400" dirty="0">
              <a:solidFill>
                <a:schemeClr val="bg2"/>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708634" y="4729655"/>
            <a:ext cx="4183118" cy="307777"/>
          </a:xfrm>
          <a:prstGeom prst="rect">
            <a:avLst/>
          </a:prstGeom>
          <a:noFill/>
        </p:spPr>
        <p:txBody>
          <a:bodyPr wrap="square" rtlCol="0">
            <a:spAutoFit/>
          </a:bodyPr>
          <a:lstStyle/>
          <a:p>
            <a:pPr algn="r"/>
            <a:r>
              <a:rPr lang="ja-JP" altLang="en-US" dirty="0">
                <a:latin typeface="メイリオ" panose="020B0604030504040204" pitchFamily="50" charset="-128"/>
                <a:ea typeface="メイリオ" panose="020B0604030504040204" pitchFamily="50" charset="-128"/>
              </a:rPr>
              <a:t>障害者の権利に関する条約第</a:t>
            </a:r>
            <a:r>
              <a:rPr lang="en-US" altLang="ja-JP" dirty="0">
                <a:latin typeface="メイリオ" panose="020B0604030504040204" pitchFamily="50" charset="-128"/>
                <a:ea typeface="メイリオ" panose="020B0604030504040204" pitchFamily="50" charset="-128"/>
              </a:rPr>
              <a:t>24</a:t>
            </a:r>
            <a:r>
              <a:rPr lang="ja-JP" altLang="en-US" dirty="0">
                <a:latin typeface="メイリオ" panose="020B0604030504040204" pitchFamily="50" charset="-128"/>
                <a:ea typeface="メイリオ" panose="020B0604030504040204" pitchFamily="50" charset="-128"/>
              </a:rPr>
              <a:t>条より</a:t>
            </a:r>
            <a:endParaRPr kumimoji="1" lang="ja-JP" altLang="en-US"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231749335"/>
      </p:ext>
    </p:extLst>
  </p:cSld>
  <p:clrMapOvr>
    <a:masterClrMapping/>
  </p:clrMapOvr>
  <p:transition advTm="30508">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827" y="2582051"/>
            <a:ext cx="3105738" cy="2484590"/>
          </a:xfrm>
          <a:prstGeom prst="rect">
            <a:avLst/>
          </a:prstGeom>
        </p:spPr>
      </p:pic>
      <p:sp>
        <p:nvSpPr>
          <p:cNvPr id="110" name="Shape 110"/>
          <p:cNvSpPr txBox="1">
            <a:spLocks noGrp="1"/>
          </p:cNvSpPr>
          <p:nvPr>
            <p:ph type="title"/>
          </p:nvPr>
        </p:nvSpPr>
        <p:spPr>
          <a:xfrm>
            <a:off x="1381250" y="922668"/>
            <a:ext cx="7164036" cy="435600"/>
          </a:xfrm>
          <a:prstGeom prst="rect">
            <a:avLst/>
          </a:prstGeom>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例えば･･･</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 name="正方形/長方形 19">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222" y="3733191"/>
            <a:ext cx="1182964" cy="1182964"/>
          </a:xfrm>
          <a:prstGeom prst="rect">
            <a:avLst/>
          </a:prstGeom>
        </p:spPr>
      </p:pic>
      <p:sp>
        <p:nvSpPr>
          <p:cNvPr id="11" name="Shape 110"/>
          <p:cNvSpPr txBox="1">
            <a:spLocks/>
          </p:cNvSpPr>
          <p:nvPr/>
        </p:nvSpPr>
        <p:spPr>
          <a:xfrm>
            <a:off x="416287" y="1426016"/>
            <a:ext cx="8364458" cy="776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先生からの質問（発問）に答えられない児童生徒がいて、毎回授業が止まってしまったらどうしましょう･･･</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2800"/>
              </a:lnSpc>
            </a:pPr>
            <a:endParaRPr lang="en-US" altLang="ja-JP" sz="2400" dirty="0">
              <a:solidFill>
                <a:schemeClr val="bg2"/>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438379" y="3061806"/>
            <a:ext cx="1440492" cy="261610"/>
          </a:xfrm>
          <a:prstGeom prst="rect">
            <a:avLst/>
          </a:prstGeom>
          <a:noFill/>
        </p:spPr>
        <p:txBody>
          <a:bodyPr wrap="square" rtlCol="0">
            <a:spAutoFit/>
          </a:bodyPr>
          <a:lstStyle/>
          <a:p>
            <a:r>
              <a:rPr kumimoji="1" lang="ja-JP" altLang="en-US" sz="1100" b="1" dirty="0">
                <a:solidFill>
                  <a:schemeClr val="bg1"/>
                </a:solidFill>
                <a:latin typeface="メイリオ" panose="020B0604030504040204" pitchFamily="50" charset="-128"/>
                <a:ea typeface="メイリオ" panose="020B0604030504040204" pitchFamily="50" charset="-128"/>
              </a:rPr>
              <a:t>三角形の面積の公式</a:t>
            </a:r>
          </a:p>
        </p:txBody>
      </p:sp>
      <p:sp>
        <p:nvSpPr>
          <p:cNvPr id="4" name="二等辺三角形 3"/>
          <p:cNvSpPr/>
          <p:nvPr/>
        </p:nvSpPr>
        <p:spPr>
          <a:xfrm>
            <a:off x="6501009" y="3369583"/>
            <a:ext cx="876822" cy="626301"/>
          </a:xfrm>
          <a:prstGeom prst="triangle">
            <a:avLst>
              <a:gd name="adj" fmla="val 7285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7377830" y="2392471"/>
            <a:ext cx="1648736" cy="629367"/>
          </a:xfrm>
          <a:prstGeom prst="wedgeRoundRectCallout">
            <a:avLst>
              <a:gd name="adj1" fmla="val -5829"/>
              <a:gd name="adj2" fmla="val 921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○○くん、</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三角形の面積の公式はなんですか？</a:t>
            </a:r>
          </a:p>
        </p:txBody>
      </p:sp>
      <p:sp>
        <p:nvSpPr>
          <p:cNvPr id="6" name="雲形吹き出し 5"/>
          <p:cNvSpPr/>
          <p:nvPr/>
        </p:nvSpPr>
        <p:spPr>
          <a:xfrm>
            <a:off x="6005734" y="4120115"/>
            <a:ext cx="1871080" cy="839505"/>
          </a:xfrm>
          <a:prstGeom prst="cloudCallout">
            <a:avLst>
              <a:gd name="adj1" fmla="val -54975"/>
              <a:gd name="adj2" fmla="val -300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ヤバイ･･･</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わかんない･･･</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どうしよう･･･</a:t>
            </a:r>
          </a:p>
        </p:txBody>
      </p:sp>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13409" r="5958" b="25922"/>
          <a:stretch/>
        </p:blipFill>
        <p:spPr>
          <a:xfrm>
            <a:off x="1661977" y="3526678"/>
            <a:ext cx="613839" cy="739035"/>
          </a:xfrm>
          <a:prstGeom prst="rect">
            <a:avLst/>
          </a:prstGeom>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l="7208" r="9295" b="29973"/>
          <a:stretch/>
        </p:blipFill>
        <p:spPr>
          <a:xfrm>
            <a:off x="2654756" y="2757161"/>
            <a:ext cx="655956" cy="654931"/>
          </a:xfrm>
          <a:prstGeom prst="rect">
            <a:avLst/>
          </a:prstGeom>
        </p:spPr>
      </p:pic>
      <p:pic>
        <p:nvPicPr>
          <p:cNvPr id="10" name="図 9"/>
          <p:cNvPicPr>
            <a:picLocks noChangeAspect="1"/>
          </p:cNvPicPr>
          <p:nvPr/>
        </p:nvPicPr>
        <p:blipFill rotWithShape="1">
          <a:blip r:embed="rId8">
            <a:extLst>
              <a:ext uri="{28A0092B-C50C-407E-A947-70E740481C1C}">
                <a14:useLocalDpi xmlns:a14="http://schemas.microsoft.com/office/drawing/2010/main" val="0"/>
              </a:ext>
            </a:extLst>
          </a:blip>
          <a:srcRect l="4255" r="2621" b="25480"/>
          <a:stretch/>
        </p:blipFill>
        <p:spPr>
          <a:xfrm>
            <a:off x="3997266" y="4239308"/>
            <a:ext cx="739036" cy="661243"/>
          </a:xfrm>
          <a:prstGeom prst="rect">
            <a:avLst/>
          </a:prstGeom>
        </p:spPr>
      </p:pic>
      <p:pic>
        <p:nvPicPr>
          <p:cNvPr id="12" name="図 11"/>
          <p:cNvPicPr>
            <a:picLocks noChangeAspect="1"/>
          </p:cNvPicPr>
          <p:nvPr/>
        </p:nvPicPr>
        <p:blipFill rotWithShape="1">
          <a:blip r:embed="rId9">
            <a:extLst>
              <a:ext uri="{28A0092B-C50C-407E-A947-70E740481C1C}">
                <a14:useLocalDpi xmlns:a14="http://schemas.microsoft.com/office/drawing/2010/main" val="0"/>
              </a:ext>
            </a:extLst>
          </a:blip>
          <a:srcRect l="8612" b="29619"/>
          <a:stretch/>
        </p:blipFill>
        <p:spPr>
          <a:xfrm>
            <a:off x="442868" y="4345774"/>
            <a:ext cx="758504" cy="605331"/>
          </a:xfrm>
          <a:prstGeom prst="rect">
            <a:avLst/>
          </a:prstGeom>
        </p:spPr>
      </p:pic>
      <p:sp>
        <p:nvSpPr>
          <p:cNvPr id="21" name="雲形吹き出し 20"/>
          <p:cNvSpPr/>
          <p:nvPr/>
        </p:nvSpPr>
        <p:spPr>
          <a:xfrm>
            <a:off x="306276" y="2683207"/>
            <a:ext cx="2146348" cy="839505"/>
          </a:xfrm>
          <a:prstGeom prst="cloudCallout">
            <a:avLst>
              <a:gd name="adj1" fmla="val 13671"/>
              <a:gd name="adj2" fmla="val 6399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また、○○くんのせいで授業が</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止まっちゃうよ</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雲形吹き出し 21"/>
          <p:cNvSpPr/>
          <p:nvPr/>
        </p:nvSpPr>
        <p:spPr>
          <a:xfrm>
            <a:off x="1215823" y="4319032"/>
            <a:ext cx="1858088" cy="632073"/>
          </a:xfrm>
          <a:prstGeom prst="cloudCallout">
            <a:avLst>
              <a:gd name="adj1" fmla="val -58461"/>
              <a:gd name="adj2" fmla="val -1658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私はちゃんと</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覚えてるのに</a:t>
            </a: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23" name="雲形吹き出し 22"/>
          <p:cNvSpPr/>
          <p:nvPr/>
        </p:nvSpPr>
        <p:spPr>
          <a:xfrm>
            <a:off x="2315733" y="3466885"/>
            <a:ext cx="2475590" cy="839505"/>
          </a:xfrm>
          <a:prstGeom prst="cloudCallout">
            <a:avLst>
              <a:gd name="adj1" fmla="val 19743"/>
              <a:gd name="adj2" fmla="val 744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○○くんにばっかり</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優しく教えて！</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ずるい！</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雲形吹き出し 24"/>
          <p:cNvSpPr/>
          <p:nvPr/>
        </p:nvSpPr>
        <p:spPr>
          <a:xfrm>
            <a:off x="3217300" y="2547447"/>
            <a:ext cx="1817140" cy="584080"/>
          </a:xfrm>
          <a:prstGeom prst="cloudCallout">
            <a:avLst>
              <a:gd name="adj1" fmla="val -55951"/>
              <a:gd name="adj2" fmla="val 179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早く</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答えなさいよ</a:t>
            </a: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Tree>
    <p:custDataLst>
      <p:tags r:id="rId1"/>
    </p:custDataLst>
    <p:extLst>
      <p:ext uri="{BB962C8B-B14F-4D97-AF65-F5344CB8AC3E}">
        <p14:creationId xmlns:p14="http://schemas.microsoft.com/office/powerpoint/2010/main" val="1921067771"/>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827" y="2582051"/>
            <a:ext cx="3105738" cy="2484590"/>
          </a:xfrm>
          <a:prstGeom prst="rect">
            <a:avLst/>
          </a:prstGeom>
        </p:spPr>
      </p:pic>
      <p:sp>
        <p:nvSpPr>
          <p:cNvPr id="110" name="Shape 110"/>
          <p:cNvSpPr txBox="1">
            <a:spLocks noGrp="1"/>
          </p:cNvSpPr>
          <p:nvPr>
            <p:ph type="title"/>
          </p:nvPr>
        </p:nvSpPr>
        <p:spPr>
          <a:xfrm>
            <a:off x="1381250" y="922668"/>
            <a:ext cx="7164036" cy="435600"/>
          </a:xfrm>
          <a:prstGeom prst="rect">
            <a:avLst/>
          </a:prstGeom>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例えば･･･</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 name="正方形/長方形 19">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11" name="Shape 110"/>
          <p:cNvSpPr txBox="1">
            <a:spLocks/>
          </p:cNvSpPr>
          <p:nvPr/>
        </p:nvSpPr>
        <p:spPr>
          <a:xfrm>
            <a:off x="3040746" y="786822"/>
            <a:ext cx="5504540" cy="610392"/>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000"/>
              </a:lnSpc>
            </a:pPr>
            <a:r>
              <a:rPr lang="ja-JP" altLang="en-US" sz="1600" dirty="0">
                <a:solidFill>
                  <a:schemeClr val="bg2"/>
                </a:solidFill>
                <a:latin typeface="メイリオ" panose="020B0604030504040204" pitchFamily="50" charset="-128"/>
                <a:ea typeface="メイリオ" panose="020B0604030504040204" pitchFamily="50" charset="-128"/>
              </a:rPr>
              <a:t>先生からの質問（発問）に答えられない児童生徒がいて、</a:t>
            </a:r>
            <a:endParaRPr lang="en-US" altLang="ja-JP" sz="1600" dirty="0">
              <a:solidFill>
                <a:schemeClr val="bg2"/>
              </a:solidFill>
              <a:latin typeface="メイリオ" panose="020B0604030504040204" pitchFamily="50" charset="-128"/>
              <a:ea typeface="メイリオ" panose="020B0604030504040204" pitchFamily="50" charset="-128"/>
            </a:endParaRPr>
          </a:p>
          <a:p>
            <a:pPr>
              <a:lnSpc>
                <a:spcPts val="2000"/>
              </a:lnSpc>
            </a:pPr>
            <a:r>
              <a:rPr lang="ja-JP" altLang="en-US" sz="1600" dirty="0">
                <a:solidFill>
                  <a:schemeClr val="bg2"/>
                </a:solidFill>
                <a:latin typeface="メイリオ" panose="020B0604030504040204" pitchFamily="50" charset="-128"/>
                <a:ea typeface="メイリオ" panose="020B0604030504040204" pitchFamily="50" charset="-128"/>
              </a:rPr>
              <a:t>毎回授業が止まってしまったらどうしましょう･･･</a:t>
            </a:r>
            <a:endParaRPr lang="en-US" altLang="ja-JP" sz="1600" dirty="0">
              <a:solidFill>
                <a:schemeClr val="bg2"/>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438379" y="3061806"/>
            <a:ext cx="1440492" cy="261610"/>
          </a:xfrm>
          <a:prstGeom prst="rect">
            <a:avLst/>
          </a:prstGeom>
          <a:noFill/>
        </p:spPr>
        <p:txBody>
          <a:bodyPr wrap="square" rtlCol="0">
            <a:spAutoFit/>
          </a:bodyPr>
          <a:lstStyle/>
          <a:p>
            <a:r>
              <a:rPr kumimoji="1" lang="ja-JP" altLang="en-US" sz="1100" b="1" dirty="0">
                <a:solidFill>
                  <a:schemeClr val="bg1"/>
                </a:solidFill>
                <a:latin typeface="メイリオ" panose="020B0604030504040204" pitchFamily="50" charset="-128"/>
                <a:ea typeface="メイリオ" panose="020B0604030504040204" pitchFamily="50" charset="-128"/>
              </a:rPr>
              <a:t>三角形の面積の公式</a:t>
            </a:r>
          </a:p>
        </p:txBody>
      </p:sp>
      <p:sp>
        <p:nvSpPr>
          <p:cNvPr id="4" name="二等辺三角形 3"/>
          <p:cNvSpPr/>
          <p:nvPr/>
        </p:nvSpPr>
        <p:spPr>
          <a:xfrm>
            <a:off x="6501009" y="3369583"/>
            <a:ext cx="876822" cy="626301"/>
          </a:xfrm>
          <a:prstGeom prst="triangle">
            <a:avLst>
              <a:gd name="adj" fmla="val 7285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7377830" y="2392471"/>
            <a:ext cx="1648736" cy="629367"/>
          </a:xfrm>
          <a:prstGeom prst="wedgeRoundRectCallout">
            <a:avLst>
              <a:gd name="adj1" fmla="val -5829"/>
              <a:gd name="adj2" fmla="val 921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○○くん、</a:t>
            </a:r>
            <a:endPar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三角形の面積の公式はなんですか？</a:t>
            </a:r>
          </a:p>
        </p:txBody>
      </p:sp>
      <p:sp>
        <p:nvSpPr>
          <p:cNvPr id="26" name="Shape 110"/>
          <p:cNvSpPr txBox="1">
            <a:spLocks/>
          </p:cNvSpPr>
          <p:nvPr/>
        </p:nvSpPr>
        <p:spPr>
          <a:xfrm>
            <a:off x="466391" y="1604155"/>
            <a:ext cx="3792458" cy="426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dirty="0">
                <a:solidFill>
                  <a:schemeClr val="bg2"/>
                </a:solidFill>
                <a:latin typeface="メイリオ" panose="020B0604030504040204" pitchFamily="50" charset="-128"/>
                <a:ea typeface="メイリオ" panose="020B0604030504040204" pitchFamily="50" charset="-128"/>
              </a:rPr>
              <a:t>こんな対応ではどうでしょう？</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27" name="Shape 110"/>
          <p:cNvSpPr txBox="1">
            <a:spLocks/>
          </p:cNvSpPr>
          <p:nvPr/>
        </p:nvSpPr>
        <p:spPr>
          <a:xfrm>
            <a:off x="293114" y="2007523"/>
            <a:ext cx="8252172" cy="1561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en-US" altLang="ja-JP" sz="1800" dirty="0">
                <a:solidFill>
                  <a:schemeClr val="bg2"/>
                </a:solidFill>
                <a:latin typeface="メイリオ" panose="020B0604030504040204" pitchFamily="50" charset="-128"/>
                <a:ea typeface="メイリオ" panose="020B0604030504040204" pitchFamily="50" charset="-128"/>
              </a:rPr>
              <a:t>〈</a:t>
            </a:r>
            <a:r>
              <a:rPr lang="ja-JP" altLang="en-US" sz="1800" dirty="0">
                <a:solidFill>
                  <a:schemeClr val="bg2"/>
                </a:solidFill>
                <a:latin typeface="メイリオ" panose="020B0604030504040204" pitchFamily="50" charset="-128"/>
                <a:ea typeface="メイリオ" panose="020B0604030504040204" pitchFamily="50" charset="-128"/>
              </a:rPr>
              <a:t>児童生徒全員に対して</a:t>
            </a:r>
            <a:r>
              <a:rPr lang="en-US" altLang="ja-JP" sz="1800" dirty="0">
                <a:solidFill>
                  <a:schemeClr val="bg2"/>
                </a:solidFill>
                <a:latin typeface="メイリオ" panose="020B0604030504040204" pitchFamily="50" charset="-128"/>
                <a:ea typeface="メイリオ" panose="020B0604030504040204" pitchFamily="50" charset="-128"/>
              </a:rPr>
              <a:t>〉</a:t>
            </a:r>
          </a:p>
          <a:p>
            <a:pPr>
              <a:lnSpc>
                <a:spcPts val="2300"/>
              </a:lnSpc>
            </a:pPr>
            <a:r>
              <a:rPr lang="ja-JP" altLang="en-US" sz="1800" dirty="0">
                <a:solidFill>
                  <a:schemeClr val="bg2"/>
                </a:solidFill>
                <a:latin typeface="メイリオ" panose="020B0604030504040204" pitchFamily="50" charset="-128"/>
                <a:ea typeface="メイリオ" panose="020B0604030504040204" pitchFamily="50" charset="-128"/>
              </a:rPr>
              <a:t>例：分からないときは、手を挙げたり、「助けて」カードを使った</a:t>
            </a:r>
            <a:endParaRPr lang="en-US" altLang="ja-JP" sz="1800" dirty="0">
              <a:solidFill>
                <a:schemeClr val="bg2"/>
              </a:solidFill>
              <a:latin typeface="メイリオ" panose="020B0604030504040204" pitchFamily="50" charset="-128"/>
              <a:ea typeface="メイリオ" panose="020B0604030504040204" pitchFamily="50" charset="-128"/>
            </a:endParaRPr>
          </a:p>
          <a:p>
            <a:pPr>
              <a:lnSpc>
                <a:spcPts val="2300"/>
              </a:lnSpc>
            </a:pPr>
            <a:r>
              <a:rPr lang="ja-JP" altLang="en-US" sz="1800" dirty="0">
                <a:solidFill>
                  <a:schemeClr val="bg2"/>
                </a:solidFill>
                <a:latin typeface="メイリオ" panose="020B0604030504040204" pitchFamily="50" charset="-128"/>
                <a:ea typeface="メイリオ" panose="020B0604030504040204" pitchFamily="50" charset="-128"/>
              </a:rPr>
              <a:t>　　</a:t>
            </a:r>
            <a:r>
              <a:rPr lang="ja-JP" altLang="en-US" sz="1800" dirty="0" err="1">
                <a:solidFill>
                  <a:schemeClr val="bg2"/>
                </a:solidFill>
                <a:latin typeface="メイリオ" panose="020B0604030504040204" pitchFamily="50" charset="-128"/>
                <a:ea typeface="メイリオ" panose="020B0604030504040204" pitchFamily="50" charset="-128"/>
              </a:rPr>
              <a:t>り</a:t>
            </a:r>
            <a:r>
              <a:rPr lang="ja-JP" altLang="en-US" sz="1800" dirty="0">
                <a:solidFill>
                  <a:schemeClr val="bg2"/>
                </a:solidFill>
                <a:latin typeface="メイリオ" panose="020B0604030504040204" pitchFamily="50" charset="-128"/>
                <a:ea typeface="メイリオ" panose="020B0604030504040204" pitchFamily="50" charset="-128"/>
              </a:rPr>
              <a:t>して友達に助けを求めても良いことをクラスの</a:t>
            </a:r>
            <a:endParaRPr lang="en-US" altLang="ja-JP" sz="1800" dirty="0">
              <a:solidFill>
                <a:schemeClr val="bg2"/>
              </a:solidFill>
              <a:latin typeface="メイリオ" panose="020B0604030504040204" pitchFamily="50" charset="-128"/>
              <a:ea typeface="メイリオ" panose="020B0604030504040204" pitchFamily="50" charset="-128"/>
            </a:endParaRPr>
          </a:p>
          <a:p>
            <a:pPr>
              <a:lnSpc>
                <a:spcPts val="2300"/>
              </a:lnSpc>
            </a:pPr>
            <a:r>
              <a:rPr lang="ja-JP" altLang="en-US" sz="1800" dirty="0">
                <a:solidFill>
                  <a:schemeClr val="bg2"/>
                </a:solidFill>
                <a:latin typeface="メイリオ" panose="020B0604030504040204" pitchFamily="50" charset="-128"/>
                <a:ea typeface="メイリオ" panose="020B0604030504040204" pitchFamily="50" charset="-128"/>
              </a:rPr>
              <a:t>　　ルールとして決める。</a:t>
            </a:r>
            <a:endParaRPr lang="en-US" altLang="ja-JP" sz="1800" dirty="0">
              <a:solidFill>
                <a:schemeClr val="bg2"/>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293113" y="3407161"/>
            <a:ext cx="4814109" cy="1546572"/>
          </a:xfrm>
          <a:prstGeom prst="roundRect">
            <a:avLst>
              <a:gd name="adj" fmla="val 9378"/>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500" b="1" dirty="0">
                <a:solidFill>
                  <a:srgbClr val="FF0000"/>
                </a:solidFill>
                <a:latin typeface="メイリオ" panose="020B0604030504040204" pitchFamily="50" charset="-128"/>
                <a:ea typeface="メイリオ" panose="020B0604030504040204" pitchFamily="50" charset="-128"/>
              </a:rPr>
              <a:t>・その子だけの特別な対応ではなくなる。</a:t>
            </a:r>
            <a:endParaRPr kumimoji="1" lang="en-US" altLang="ja-JP" sz="1500" b="1" dirty="0">
              <a:solidFill>
                <a:srgbClr val="FF0000"/>
              </a:solidFill>
              <a:latin typeface="メイリオ" panose="020B0604030504040204" pitchFamily="50" charset="-128"/>
              <a:ea typeface="メイリオ" panose="020B0604030504040204" pitchFamily="50" charset="-128"/>
            </a:endParaRPr>
          </a:p>
          <a:p>
            <a:r>
              <a:rPr kumimoji="1" lang="ja-JP" altLang="en-US" sz="1500" b="1" dirty="0">
                <a:solidFill>
                  <a:srgbClr val="FF0000"/>
                </a:solidFill>
                <a:latin typeface="メイリオ" panose="020B0604030504040204" pitchFamily="50" charset="-128"/>
                <a:ea typeface="メイリオ" panose="020B0604030504040204" pitchFamily="50" charset="-128"/>
              </a:rPr>
              <a:t>　配慮を要する児童生徒にとっても「自分だけ</a:t>
            </a:r>
            <a:r>
              <a:rPr kumimoji="1" lang="en-US" altLang="ja-JP" sz="1500" b="1" dirty="0">
                <a:solidFill>
                  <a:srgbClr val="FF0000"/>
                </a:solidFill>
                <a:latin typeface="メイリオ" panose="020B0604030504040204" pitchFamily="50" charset="-128"/>
                <a:ea typeface="メイリオ" panose="020B0604030504040204" pitchFamily="50" charset="-128"/>
              </a:rPr>
              <a:t>…</a:t>
            </a:r>
            <a:r>
              <a:rPr kumimoji="1" lang="ja-JP" altLang="en-US" sz="1500" b="1" dirty="0">
                <a:solidFill>
                  <a:srgbClr val="FF0000"/>
                </a:solidFill>
                <a:latin typeface="メイリオ" panose="020B0604030504040204" pitchFamily="50" charset="-128"/>
                <a:ea typeface="メイリオ" panose="020B0604030504040204" pitchFamily="50" charset="-128"/>
              </a:rPr>
              <a:t>」</a:t>
            </a:r>
            <a:endParaRPr kumimoji="1" lang="en-US" altLang="ja-JP" sz="1500" b="1" dirty="0">
              <a:solidFill>
                <a:srgbClr val="FF0000"/>
              </a:solidFill>
              <a:latin typeface="メイリオ" panose="020B0604030504040204" pitchFamily="50" charset="-128"/>
              <a:ea typeface="メイリオ" panose="020B0604030504040204" pitchFamily="50" charset="-128"/>
            </a:endParaRPr>
          </a:p>
          <a:p>
            <a:r>
              <a:rPr kumimoji="1" lang="ja-JP" altLang="en-US" sz="1500" b="1" dirty="0">
                <a:solidFill>
                  <a:srgbClr val="FF0000"/>
                </a:solidFill>
                <a:latin typeface="メイリオ" panose="020B0604030504040204" pitchFamily="50" charset="-128"/>
                <a:ea typeface="メイリオ" panose="020B0604030504040204" pitchFamily="50" charset="-128"/>
              </a:rPr>
              <a:t>　という気持ちが薄れるかもしれない。</a:t>
            </a:r>
            <a:endParaRPr kumimoji="1" lang="en-US" altLang="ja-JP" sz="1500" b="1" dirty="0">
              <a:solidFill>
                <a:srgbClr val="FF0000"/>
              </a:solidFill>
              <a:latin typeface="メイリオ" panose="020B0604030504040204" pitchFamily="50" charset="-128"/>
              <a:ea typeface="メイリオ" panose="020B0604030504040204" pitchFamily="50" charset="-128"/>
            </a:endParaRPr>
          </a:p>
          <a:p>
            <a:r>
              <a:rPr kumimoji="1" lang="ja-JP" altLang="en-US" sz="1500" b="1" dirty="0">
                <a:solidFill>
                  <a:srgbClr val="FF0000"/>
                </a:solidFill>
                <a:latin typeface="メイリオ" panose="020B0604030504040204" pitchFamily="50" charset="-128"/>
                <a:ea typeface="メイリオ" panose="020B0604030504040204" pitchFamily="50" charset="-128"/>
              </a:rPr>
              <a:t>・他の児童生徒も分からないときどうすればよいの</a:t>
            </a:r>
            <a:endParaRPr kumimoji="1" lang="en-US" altLang="ja-JP" sz="1500" b="1" dirty="0">
              <a:solidFill>
                <a:srgbClr val="FF0000"/>
              </a:solidFill>
              <a:latin typeface="メイリオ" panose="020B0604030504040204" pitchFamily="50" charset="-128"/>
              <a:ea typeface="メイリオ" panose="020B0604030504040204" pitchFamily="50" charset="-128"/>
            </a:endParaRPr>
          </a:p>
          <a:p>
            <a:r>
              <a:rPr kumimoji="1" lang="ja-JP" altLang="en-US" sz="1500" b="1" dirty="0">
                <a:solidFill>
                  <a:srgbClr val="FF0000"/>
                </a:solidFill>
                <a:latin typeface="メイリオ" panose="020B0604030504040204" pitchFamily="50" charset="-128"/>
                <a:ea typeface="メイリオ" panose="020B0604030504040204" pitchFamily="50" charset="-128"/>
              </a:rPr>
              <a:t>　かが明確になる。</a:t>
            </a:r>
            <a:endParaRPr kumimoji="1" lang="en-US" altLang="ja-JP" sz="1500" b="1" dirty="0">
              <a:solidFill>
                <a:srgbClr val="FF0000"/>
              </a:solidFill>
              <a:latin typeface="メイリオ" panose="020B0604030504040204" pitchFamily="50" charset="-128"/>
              <a:ea typeface="メイリオ" panose="020B0604030504040204" pitchFamily="50" charset="-128"/>
            </a:endParaRPr>
          </a:p>
          <a:p>
            <a:r>
              <a:rPr kumimoji="1" lang="ja-JP" altLang="en-US" sz="1500" b="1" dirty="0">
                <a:solidFill>
                  <a:srgbClr val="FF0000"/>
                </a:solidFill>
                <a:latin typeface="メイリオ" panose="020B0604030504040204" pitchFamily="50" charset="-128"/>
                <a:ea typeface="メイリオ" panose="020B0604030504040204" pitchFamily="50" charset="-128"/>
              </a:rPr>
              <a:t>・授業がスムーズに進むようになるかもしれない。</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36256" y="3021838"/>
            <a:ext cx="2166945" cy="1974020"/>
          </a:xfrm>
          <a:prstGeom prst="rect">
            <a:avLst/>
          </a:prstGeom>
        </p:spPr>
      </p:pic>
      <p:sp>
        <p:nvSpPr>
          <p:cNvPr id="6" name="雲形吹き出し 5"/>
          <p:cNvSpPr/>
          <p:nvPr/>
        </p:nvSpPr>
        <p:spPr>
          <a:xfrm>
            <a:off x="5288654" y="3200018"/>
            <a:ext cx="1690393" cy="943648"/>
          </a:xfrm>
          <a:prstGeom prst="cloudCallout">
            <a:avLst>
              <a:gd name="adj1" fmla="val -54975"/>
              <a:gd name="adj2" fmla="val -30009"/>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手を挙げて</a:t>
            </a:r>
            <a:endParaRPr kumimoji="1" lang="en-US" altLang="ja-JP" sz="1200" dirty="0" smtClean="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200" dirty="0" smtClean="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助けて</a:t>
            </a:r>
            <a:endParaRPr kumimoji="1" lang="en-US" altLang="ja-JP" sz="1200" dirty="0" smtClean="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200" dirty="0" smtClean="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もらおうかな</a:t>
            </a:r>
            <a:endParaRPr kumimoji="1" lang="ja-JP" altLang="en-US" sz="1200" dirty="0">
              <a:ln w="0"/>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655787664"/>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11"/>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2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7510502" cy="435600"/>
          </a:xfrm>
          <a:prstGeom prst="rect">
            <a:avLst/>
          </a:prstGeom>
        </p:spPr>
        <p:txBody>
          <a:bodyPr spcFirstLastPara="1" wrap="square" lIns="91425" tIns="91425" rIns="91425" bIns="91425" anchor="ctr" anchorCtr="0">
            <a:noAutofit/>
          </a:bodyPr>
          <a:lstStyle/>
          <a:p>
            <a:pPr lvl="0"/>
            <a:r>
              <a:rPr lang="ja-JP" altLang="en-US" sz="4000" dirty="0">
                <a:solidFill>
                  <a:schemeClr val="bg2"/>
                </a:solidFill>
                <a:latin typeface="メイリオ" panose="020B0604030504040204" pitchFamily="50" charset="-128"/>
                <a:ea typeface="メイリオ" panose="020B0604030504040204" pitchFamily="50" charset="-128"/>
              </a:rPr>
              <a:t>まとめ</a:t>
            </a:r>
            <a:endParaRPr sz="48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3" name="Shape 110"/>
          <p:cNvSpPr txBox="1">
            <a:spLocks/>
          </p:cNvSpPr>
          <p:nvPr/>
        </p:nvSpPr>
        <p:spPr>
          <a:xfrm>
            <a:off x="890972" y="1496715"/>
            <a:ext cx="3430653" cy="1762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4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B81430DB-F30C-4B35-9334-AF93B4C7BEDE}"/>
              </a:ext>
            </a:extLst>
          </p:cNvPr>
          <p:cNvSpPr/>
          <p:nvPr/>
        </p:nvSpPr>
        <p:spPr>
          <a:xfrm>
            <a:off x="63062" y="73077"/>
            <a:ext cx="2520000" cy="540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38" name="Shape 110"/>
          <p:cNvSpPr txBox="1">
            <a:spLocks/>
          </p:cNvSpPr>
          <p:nvPr/>
        </p:nvSpPr>
        <p:spPr>
          <a:xfrm>
            <a:off x="664718" y="1543768"/>
            <a:ext cx="6525221" cy="2394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2500" dirty="0">
                <a:solidFill>
                  <a:schemeClr val="bg2"/>
                </a:solidFill>
                <a:latin typeface="メイリオ" panose="020B0604030504040204" pitchFamily="50" charset="-128"/>
                <a:ea typeface="メイリオ" panose="020B0604030504040204" pitchFamily="50" charset="-128"/>
              </a:rPr>
              <a:t>「みんなが分かって、楽しい授業」</a:t>
            </a:r>
            <a:endParaRPr lang="en-US" altLang="ja-JP" sz="2500" dirty="0">
              <a:solidFill>
                <a:schemeClr val="bg2"/>
              </a:solidFill>
              <a:latin typeface="メイリオ" panose="020B0604030504040204" pitchFamily="50" charset="-128"/>
              <a:ea typeface="メイリオ" panose="020B0604030504040204" pitchFamily="50" charset="-128"/>
            </a:endParaRPr>
          </a:p>
          <a:p>
            <a:pPr>
              <a:lnSpc>
                <a:spcPts val="2000"/>
              </a:lnSpc>
            </a:pPr>
            <a:endParaRPr lang="en-US" altLang="ja-JP" sz="2500" dirty="0">
              <a:solidFill>
                <a:schemeClr val="bg2"/>
              </a:solidFill>
              <a:latin typeface="メイリオ" panose="020B0604030504040204" pitchFamily="50" charset="-128"/>
              <a:ea typeface="メイリオ" panose="020B0604030504040204" pitchFamily="50" charset="-128"/>
            </a:endParaRPr>
          </a:p>
          <a:p>
            <a:r>
              <a:rPr lang="ja-JP" altLang="en-US" sz="2500" dirty="0">
                <a:solidFill>
                  <a:schemeClr val="bg2"/>
                </a:solidFill>
                <a:latin typeface="メイリオ" panose="020B0604030504040204" pitchFamily="50" charset="-128"/>
                <a:ea typeface="メイリオ" panose="020B0604030504040204" pitchFamily="50" charset="-128"/>
              </a:rPr>
              <a:t>あれもこれも考えて、やるのは大変</a:t>
            </a:r>
            <a:r>
              <a:rPr lang="en-US" altLang="ja-JP" sz="2500" dirty="0">
                <a:solidFill>
                  <a:schemeClr val="bg2"/>
                </a:solidFill>
                <a:latin typeface="メイリオ" panose="020B0604030504040204" pitchFamily="50" charset="-128"/>
                <a:ea typeface="メイリオ" panose="020B0604030504040204" pitchFamily="50" charset="-128"/>
              </a:rPr>
              <a:t>…</a:t>
            </a:r>
          </a:p>
          <a:p>
            <a:r>
              <a:rPr lang="ja-JP" altLang="en-US" sz="2500" dirty="0">
                <a:solidFill>
                  <a:schemeClr val="bg2"/>
                </a:solidFill>
                <a:latin typeface="メイリオ" panose="020B0604030504040204" pitchFamily="50" charset="-128"/>
                <a:ea typeface="メイリオ" panose="020B0604030504040204" pitchFamily="50" charset="-128"/>
              </a:rPr>
              <a:t>まずは、“はじめの</a:t>
            </a:r>
            <a:r>
              <a:rPr lang="ja-JP" altLang="en-US" sz="2500" dirty="0" smtClean="0">
                <a:solidFill>
                  <a:schemeClr val="bg2"/>
                </a:solidFill>
                <a:latin typeface="メイリオ" panose="020B0604030504040204" pitchFamily="50" charset="-128"/>
                <a:ea typeface="メイリオ" panose="020B0604030504040204" pitchFamily="50" charset="-128"/>
              </a:rPr>
              <a:t>一歩 ”</a:t>
            </a:r>
            <a:r>
              <a:rPr lang="ja-JP" altLang="en-US" sz="2500" dirty="0">
                <a:solidFill>
                  <a:schemeClr val="bg2"/>
                </a:solidFill>
                <a:latin typeface="メイリオ" panose="020B0604030504040204" pitchFamily="50" charset="-128"/>
                <a:ea typeface="メイリオ" panose="020B0604030504040204" pitchFamily="50" charset="-128"/>
              </a:rPr>
              <a:t>として</a:t>
            </a:r>
            <a:endParaRPr lang="en-US" altLang="ja-JP" sz="2500" dirty="0">
              <a:solidFill>
                <a:schemeClr val="bg2"/>
              </a:solidFill>
              <a:latin typeface="メイリオ" panose="020B0604030504040204" pitchFamily="50" charset="-128"/>
              <a:ea typeface="メイリオ" panose="020B0604030504040204" pitchFamily="50" charset="-128"/>
            </a:endParaRPr>
          </a:p>
          <a:p>
            <a:endParaRPr lang="en-US" altLang="ja-JP" sz="2500" dirty="0">
              <a:solidFill>
                <a:schemeClr val="bg2"/>
              </a:solidFill>
              <a:latin typeface="メイリオ" panose="020B0604030504040204" pitchFamily="50" charset="-128"/>
              <a:ea typeface="メイリオ" panose="020B0604030504040204" pitchFamily="50" charset="-128"/>
            </a:endParaRPr>
          </a:p>
          <a:p>
            <a:r>
              <a:rPr lang="ja-JP" altLang="en-US" sz="3200" dirty="0">
                <a:solidFill>
                  <a:srgbClr val="FF0000"/>
                </a:solidFill>
                <a:latin typeface="メイリオ" panose="020B0604030504040204" pitchFamily="50" charset="-128"/>
                <a:ea typeface="メイリオ" panose="020B0604030504040204" pitchFamily="50" charset="-128"/>
              </a:rPr>
              <a:t>「授業のユニバーサルデザイン」</a:t>
            </a:r>
            <a:endParaRPr lang="en-US" altLang="ja-JP" sz="3200" dirty="0">
              <a:solidFill>
                <a:srgbClr val="FF0000"/>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6273019" y="1206284"/>
            <a:ext cx="2686050" cy="2857500"/>
            <a:chOff x="5851585" y="922668"/>
            <a:chExt cx="2686050" cy="285750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85" y="922668"/>
              <a:ext cx="2686050" cy="2857500"/>
            </a:xfrm>
            <a:prstGeom prst="rect">
              <a:avLst/>
            </a:prstGeom>
          </p:spPr>
        </p:pic>
        <p:pic>
          <p:nvPicPr>
            <p:cNvPr id="2" name="図 1"/>
            <p:cNvPicPr>
              <a:picLocks noChangeAspect="1"/>
            </p:cNvPicPr>
            <p:nvPr/>
          </p:nvPicPr>
          <p:blipFill rotWithShape="1">
            <a:blip r:embed="rId5"/>
            <a:srcRect l="35281" t="18574" r="36725" b="13014"/>
            <a:stretch/>
          </p:blipFill>
          <p:spPr>
            <a:xfrm rot="20433110">
              <a:off x="6319785" y="1155542"/>
              <a:ext cx="1701302" cy="2337532"/>
            </a:xfrm>
            <a:prstGeom prst="rect">
              <a:avLst/>
            </a:prstGeom>
            <a:ln>
              <a:noFill/>
            </a:ln>
            <a:effectLst>
              <a:softEdge rad="112500"/>
            </a:effectLst>
          </p:spPr>
        </p:pic>
      </p:grpSp>
      <p:sp>
        <p:nvSpPr>
          <p:cNvPr id="15" name="Shape 110"/>
          <p:cNvSpPr txBox="1">
            <a:spLocks/>
          </p:cNvSpPr>
          <p:nvPr/>
        </p:nvSpPr>
        <p:spPr>
          <a:xfrm>
            <a:off x="6577363" y="4022206"/>
            <a:ext cx="2691897" cy="6420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altLang="ja-JP" sz="1200" dirty="0">
                <a:solidFill>
                  <a:schemeClr val="bg2"/>
                </a:solidFill>
                <a:latin typeface="メイリオ" panose="020B0604030504040204" pitchFamily="50" charset="-128"/>
                <a:ea typeface="メイリオ" panose="020B0604030504040204" pitchFamily="50" charset="-128"/>
              </a:rPr>
              <a:t>H28 </a:t>
            </a:r>
            <a:r>
              <a:rPr lang="ja-JP" altLang="en-US" sz="1200" dirty="0" smtClean="0">
                <a:solidFill>
                  <a:schemeClr val="bg2"/>
                </a:solidFill>
                <a:latin typeface="メイリオ" panose="020B0604030504040204" pitchFamily="50" charset="-128"/>
                <a:ea typeface="メイリオ" panose="020B0604030504040204" pitchFamily="50" charset="-128"/>
              </a:rPr>
              <a:t>青森県総合学校教育センター学校のユニバーサルデザイン</a:t>
            </a:r>
            <a:r>
              <a:rPr lang="en-US" altLang="ja-JP" sz="1200" dirty="0" smtClean="0">
                <a:solidFill>
                  <a:schemeClr val="bg2"/>
                </a:solidFill>
                <a:latin typeface="メイリオ" panose="020B0604030504040204" pitchFamily="50" charset="-128"/>
                <a:ea typeface="メイリオ" panose="020B0604030504040204" pitchFamily="50" charset="-128"/>
              </a:rPr>
              <a:t/>
            </a:r>
            <a:br>
              <a:rPr lang="en-US" altLang="ja-JP" sz="1200" dirty="0" smtClean="0">
                <a:solidFill>
                  <a:schemeClr val="bg2"/>
                </a:solidFill>
                <a:latin typeface="メイリオ" panose="020B0604030504040204" pitchFamily="50" charset="-128"/>
                <a:ea typeface="メイリオ" panose="020B0604030504040204" pitchFamily="50" charset="-128"/>
              </a:rPr>
            </a:br>
            <a:r>
              <a:rPr lang="ja-JP" altLang="en-US" sz="1200" dirty="0" smtClean="0">
                <a:solidFill>
                  <a:schemeClr val="bg2"/>
                </a:solidFill>
                <a:latin typeface="メイリオ" panose="020B0604030504040204" pitchFamily="50" charset="-128"/>
                <a:ea typeface="メイリオ" panose="020B0604030504040204" pitchFamily="50" charset="-128"/>
              </a:rPr>
              <a:t>プロジェクト</a:t>
            </a:r>
            <a:endParaRPr lang="en-US" altLang="ja-JP" sz="1200" dirty="0">
              <a:solidFill>
                <a:schemeClr val="bg2"/>
              </a:solidFill>
              <a:latin typeface="メイリオ" panose="020B0604030504040204" pitchFamily="50" charset="-128"/>
              <a:ea typeface="メイリオ" panose="020B0604030504040204" pitchFamily="50" charset="-128"/>
            </a:endParaRPr>
          </a:p>
          <a:p>
            <a:r>
              <a:rPr lang="ja-JP" altLang="en-US" sz="1200" dirty="0">
                <a:solidFill>
                  <a:schemeClr val="bg2"/>
                </a:solidFill>
                <a:latin typeface="メイリオ" panose="020B0604030504040204" pitchFamily="50" charset="-128"/>
                <a:ea typeface="メイリオ" panose="020B0604030504040204" pitchFamily="50" charset="-128"/>
              </a:rPr>
              <a:t>「授業の</a:t>
            </a:r>
            <a:r>
              <a:rPr lang="en-US" altLang="ja-JP" sz="1200" dirty="0">
                <a:solidFill>
                  <a:schemeClr val="bg2"/>
                </a:solidFill>
                <a:latin typeface="メイリオ" panose="020B0604030504040204" pitchFamily="50" charset="-128"/>
                <a:ea typeface="メイリオ" panose="020B0604030504040204" pitchFamily="50" charset="-128"/>
              </a:rPr>
              <a:t>UD</a:t>
            </a:r>
            <a:r>
              <a:rPr lang="ja-JP" altLang="en-US" sz="1200" dirty="0">
                <a:solidFill>
                  <a:schemeClr val="bg2"/>
                </a:solidFill>
                <a:latin typeface="メイリオ" panose="020B0604030504040204" pitchFamily="50" charset="-128"/>
                <a:ea typeface="メイリオ" panose="020B0604030504040204" pitchFamily="50" charset="-128"/>
              </a:rPr>
              <a:t>の視点を取り入れた</a:t>
            </a:r>
            <a:endParaRPr lang="en-US" altLang="ja-JP" sz="1200" dirty="0">
              <a:solidFill>
                <a:schemeClr val="bg2"/>
              </a:solidFill>
              <a:latin typeface="メイリオ" panose="020B0604030504040204" pitchFamily="50" charset="-128"/>
              <a:ea typeface="メイリオ" panose="020B0604030504040204" pitchFamily="50" charset="-128"/>
            </a:endParaRPr>
          </a:p>
          <a:p>
            <a:r>
              <a:rPr lang="ja-JP" altLang="en-US" sz="1200" dirty="0">
                <a:solidFill>
                  <a:schemeClr val="bg2"/>
                </a:solidFill>
                <a:latin typeface="メイリオ" panose="020B0604030504040204" pitchFamily="50" charset="-128"/>
                <a:ea typeface="メイリオ" panose="020B0604030504040204" pitchFamily="50" charset="-128"/>
              </a:rPr>
              <a:t>　授業づくりについて」</a:t>
            </a:r>
            <a:endParaRPr lang="en-US" altLang="ja-JP" sz="1200" dirty="0">
              <a:solidFill>
                <a:schemeClr val="bg2"/>
              </a:solidFill>
              <a:latin typeface="メイリオ" panose="020B0604030504040204" pitchFamily="50" charset="-128"/>
              <a:ea typeface="メイリオ" panose="020B0604030504040204" pitchFamily="50" charset="-128"/>
            </a:endParaRPr>
          </a:p>
          <a:p>
            <a:endParaRPr lang="en-US" altLang="ja-JP" sz="1200" dirty="0">
              <a:solidFill>
                <a:schemeClr val="bg2"/>
              </a:solidFill>
              <a:latin typeface="メイリオ" panose="020B0604030504040204" pitchFamily="50" charset="-128"/>
              <a:ea typeface="メイリオ" panose="020B0604030504040204" pitchFamily="50" charset="-128"/>
            </a:endParaRPr>
          </a:p>
        </p:txBody>
      </p:sp>
      <p:sp>
        <p:nvSpPr>
          <p:cNvPr id="16" name="Shape 110"/>
          <p:cNvSpPr txBox="1">
            <a:spLocks/>
          </p:cNvSpPr>
          <p:nvPr/>
        </p:nvSpPr>
        <p:spPr>
          <a:xfrm>
            <a:off x="736424" y="4105980"/>
            <a:ext cx="5601929" cy="863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600" dirty="0">
                <a:solidFill>
                  <a:schemeClr val="bg2"/>
                </a:solidFill>
                <a:latin typeface="メイリオ" panose="020B0604030504040204" pitchFamily="50" charset="-128"/>
                <a:ea typeface="メイリオ" panose="020B0604030504040204" pitchFamily="50" charset="-128"/>
              </a:rPr>
              <a:t>「授業のユニバーサルデザインに取り組むための視点」</a:t>
            </a:r>
            <a:endParaRPr lang="en-US" altLang="ja-JP" sz="1600" dirty="0">
              <a:solidFill>
                <a:schemeClr val="bg2"/>
              </a:solidFill>
              <a:latin typeface="メイリオ" panose="020B0604030504040204" pitchFamily="50" charset="-128"/>
              <a:ea typeface="メイリオ" panose="020B0604030504040204" pitchFamily="50" charset="-128"/>
            </a:endParaRPr>
          </a:p>
          <a:p>
            <a:r>
              <a:rPr lang="ja-JP" altLang="en-US" sz="1600" dirty="0">
                <a:solidFill>
                  <a:schemeClr val="bg2"/>
                </a:solidFill>
                <a:latin typeface="メイリオ" panose="020B0604030504040204" pitchFamily="50" charset="-128"/>
                <a:ea typeface="メイリオ" panose="020B0604030504040204" pitchFamily="50" charset="-128"/>
              </a:rPr>
              <a:t>「「授業チェックシート」小学校版、中学・高等学校版」</a:t>
            </a:r>
            <a:endParaRPr lang="en-US" altLang="ja-JP" sz="1600" dirty="0">
              <a:solidFill>
                <a:schemeClr val="bg2"/>
              </a:solidFill>
              <a:latin typeface="メイリオ" panose="020B0604030504040204" pitchFamily="50" charset="-128"/>
              <a:ea typeface="メイリオ" panose="020B0604030504040204" pitchFamily="50" charset="-128"/>
            </a:endParaRPr>
          </a:p>
          <a:p>
            <a:r>
              <a:rPr lang="ja-JP" altLang="en-US" sz="1600" dirty="0">
                <a:solidFill>
                  <a:schemeClr val="bg2"/>
                </a:solidFill>
                <a:latin typeface="メイリオ" panose="020B0604030504040204" pitchFamily="50" charset="-128"/>
                <a:ea typeface="メイリオ" panose="020B0604030504040204" pitchFamily="50" charset="-128"/>
              </a:rPr>
              <a:t>などを掲載！</a:t>
            </a:r>
            <a:endParaRPr lang="en-US" altLang="ja-JP" sz="1600" dirty="0">
              <a:solidFill>
                <a:schemeClr val="bg2"/>
              </a:solidFill>
              <a:latin typeface="メイリオ" panose="020B0604030504040204" pitchFamily="50" charset="-128"/>
              <a:ea typeface="メイリオ" panose="020B0604030504040204" pitchFamily="50" charset="-128"/>
            </a:endParaRPr>
          </a:p>
          <a:p>
            <a:endParaRPr lang="en-US" altLang="ja-JP" sz="1600" dirty="0">
              <a:solidFill>
                <a:schemeClr val="bg2"/>
              </a:solidFill>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650215311"/>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8C4144E-4B3E-465F-8241-D246E3932B48}"/>
              </a:ext>
            </a:extLst>
          </p:cNvPr>
          <p:cNvSpPr/>
          <p:nvPr/>
        </p:nvSpPr>
        <p:spPr>
          <a:xfrm>
            <a:off x="2989980" y="1543850"/>
            <a:ext cx="3276000" cy="828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
        <p:nvSpPr>
          <p:cNvPr id="110" name="Shape 11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lvl="0"/>
            <a:r>
              <a:rPr lang="ja-JP" altLang="en-US" sz="3200" dirty="0">
                <a:solidFill>
                  <a:schemeClr val="bg2"/>
                </a:solidFill>
                <a:latin typeface="メイリオ" panose="020B0604030504040204" pitchFamily="50" charset="-128"/>
                <a:ea typeface="メイリオ" panose="020B0604030504040204" pitchFamily="50" charset="-128"/>
              </a:rPr>
              <a:t>悩みベスト３</a:t>
            </a:r>
            <a:endParaRPr sz="280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正方形/長方形 2">
            <a:extLst>
              <a:ext uri="{FF2B5EF4-FFF2-40B4-BE49-F238E27FC236}">
                <a16:creationId xmlns:a16="http://schemas.microsoft.com/office/drawing/2014/main" id="{B81430DB-F30C-4B35-9334-AF93B4C7BEDE}"/>
              </a:ext>
            </a:extLst>
          </p:cNvPr>
          <p:cNvSpPr/>
          <p:nvPr/>
        </p:nvSpPr>
        <p:spPr>
          <a:xfrm>
            <a:off x="2989980" y="2673410"/>
            <a:ext cx="3276000" cy="828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10" name="正方形/長方形 9">
            <a:extLst>
              <a:ext uri="{FF2B5EF4-FFF2-40B4-BE49-F238E27FC236}">
                <a16:creationId xmlns:a16="http://schemas.microsoft.com/office/drawing/2014/main" id="{BAF3587F-7707-4B5F-A718-0566132A5D0C}"/>
              </a:ext>
            </a:extLst>
          </p:cNvPr>
          <p:cNvSpPr/>
          <p:nvPr/>
        </p:nvSpPr>
        <p:spPr>
          <a:xfrm>
            <a:off x="2413980" y="3802970"/>
            <a:ext cx="4428000" cy="1080000"/>
          </a:xfrm>
          <a:prstGeom prst="rect">
            <a:avLst/>
          </a:prstGeom>
          <a:ln w="127000"/>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44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44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44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Tree>
    <p:custDataLst>
      <p:tags r:id="rId1"/>
    </p:custDataLst>
    <p:extLst>
      <p:ext uri="{BB962C8B-B14F-4D97-AF65-F5344CB8AC3E}">
        <p14:creationId xmlns:p14="http://schemas.microsoft.com/office/powerpoint/2010/main" val="2522608111"/>
      </p:ext>
    </p:extLst>
  </p:cSld>
  <p:clrMapOvr>
    <a:masterClrMapping/>
  </p:clrMapOvr>
  <p:transition advTm="1571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63" presetClass="path" presetSubtype="0" accel="50000" decel="50000" fill="hold" grpId="0" nodeType="withEffect">
                                  <p:stCondLst>
                                    <p:cond delay="0"/>
                                  </p:stCondLst>
                                  <p:childTnLst>
                                    <p:animMotion origin="layout" path="M 4.72222E-6 -3.82716E-6 L 0.20277 -0.00123 " pathEditMode="relative" rAng="0" ptsTypes="AA">
                                      <p:cBhvr>
                                        <p:cTn id="12" dur="2000" fill="hold"/>
                                        <p:tgtEl>
                                          <p:spTgt spid="11"/>
                                        </p:tgtEl>
                                        <p:attrNameLst>
                                          <p:attrName>ppt_x</p:attrName>
                                          <p:attrName>ppt_y</p:attrName>
                                        </p:attrNameLst>
                                      </p:cBhvr>
                                      <p:rCtr x="10139"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269230"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校種別に見るアンケート</a:t>
            </a:r>
            <a:r>
              <a:rPr lang="ja-JP" altLang="en-US" sz="4000" dirty="0">
                <a:solidFill>
                  <a:schemeClr val="bg2"/>
                </a:solidFill>
                <a:latin typeface="メイリオ" panose="020B0604030504040204" pitchFamily="50" charset="-128"/>
                <a:ea typeface="メイリオ" panose="020B0604030504040204" pitchFamily="50" charset="-128"/>
              </a:rPr>
              <a:t>頻出ワード</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 name="Shape 110"/>
          <p:cNvSpPr txBox="1">
            <a:spLocks/>
          </p:cNvSpPr>
          <p:nvPr/>
        </p:nvSpPr>
        <p:spPr>
          <a:xfrm>
            <a:off x="506367" y="1506783"/>
            <a:ext cx="2765849"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～小学校～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・他の児童（５）</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・周りの子供（４）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・周りの児童（４）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・他の子（３）</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・周囲の子（２）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・他の学級児童（２）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・普通の子供（１）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・交流学級（１）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3" name="Shape 110"/>
          <p:cNvSpPr txBox="1">
            <a:spLocks/>
          </p:cNvSpPr>
          <p:nvPr/>
        </p:nvSpPr>
        <p:spPr>
          <a:xfrm>
            <a:off x="3208845" y="1506783"/>
            <a:ext cx="2765850"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～中学校～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・周りの生徒（２）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・他の生徒（２）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・その他の生徒（１）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・他の学級生徒（１）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・他の学級、学年生徒　　　</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　　　　　　　（１）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5" name="Shape 110"/>
          <p:cNvSpPr txBox="1">
            <a:spLocks/>
          </p:cNvSpPr>
          <p:nvPr/>
        </p:nvSpPr>
        <p:spPr>
          <a:xfrm>
            <a:off x="6079484" y="1506783"/>
            <a:ext cx="2496456"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～高等学校～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・周りの生徒（７）</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・他の生徒（５）</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・周囲の生徒（４）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・他方の生徒（１）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r>
              <a:rPr lang="ja-JP" altLang="en-US" dirty="0">
                <a:solidFill>
                  <a:schemeClr val="bg2"/>
                </a:solidFill>
                <a:latin typeface="メイリオ" panose="020B0604030504040204" pitchFamily="50" charset="-128"/>
                <a:ea typeface="メイリオ" panose="020B0604030504040204" pitchFamily="50" charset="-128"/>
              </a:rPr>
              <a:t>・以外の生徒（１）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 name="角丸四角形 1"/>
          <p:cNvSpPr/>
          <p:nvPr/>
        </p:nvSpPr>
        <p:spPr>
          <a:xfrm>
            <a:off x="593451" y="1934405"/>
            <a:ext cx="2528121" cy="2700660"/>
          </a:xfrm>
          <a:prstGeom prst="roundRect">
            <a:avLst>
              <a:gd name="adj" fmla="val 11159"/>
            </a:avLst>
          </a:prstGeom>
          <a:noFill/>
          <a:ln w="444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角丸四角形 16"/>
          <p:cNvSpPr/>
          <p:nvPr/>
        </p:nvSpPr>
        <p:spPr>
          <a:xfrm>
            <a:off x="3296179" y="1934405"/>
            <a:ext cx="2678516" cy="2070038"/>
          </a:xfrm>
          <a:prstGeom prst="roundRect">
            <a:avLst>
              <a:gd name="adj" fmla="val 11159"/>
            </a:avLst>
          </a:prstGeom>
          <a:noFill/>
          <a:ln w="444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角丸四角形 19"/>
          <p:cNvSpPr/>
          <p:nvPr/>
        </p:nvSpPr>
        <p:spPr>
          <a:xfrm>
            <a:off x="6158685" y="1934405"/>
            <a:ext cx="2417256" cy="1775749"/>
          </a:xfrm>
          <a:prstGeom prst="roundRect">
            <a:avLst>
              <a:gd name="adj" fmla="val 11159"/>
            </a:avLst>
          </a:prstGeom>
          <a:noFill/>
          <a:ln w="444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dirty="0"/>
          </a:p>
        </p:txBody>
      </p:sp>
      <p:sp>
        <p:nvSpPr>
          <p:cNvPr id="21" name="テキスト ボックス 20"/>
          <p:cNvSpPr txBox="1"/>
          <p:nvPr/>
        </p:nvSpPr>
        <p:spPr>
          <a:xfrm>
            <a:off x="5633551" y="4335264"/>
            <a:ext cx="3025928" cy="307777"/>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数字は各ワードの頻出数を示す</a:t>
            </a:r>
            <a:endParaRPr kumimoji="1" lang="en-US" altLang="ja-JP"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Tree>
    <p:custDataLst>
      <p:tags r:id="rId1"/>
    </p:custDataLst>
    <p:extLst>
      <p:ext uri="{BB962C8B-B14F-4D97-AF65-F5344CB8AC3E}">
        <p14:creationId xmlns:p14="http://schemas.microsoft.com/office/powerpoint/2010/main" val="1112751750"/>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382524"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4000" dirty="0">
                <a:solidFill>
                  <a:schemeClr val="bg2"/>
                </a:solidFill>
                <a:latin typeface="メイリオ" panose="020B0604030504040204" pitchFamily="50" charset="-128"/>
                <a:ea typeface="メイリオ" panose="020B0604030504040204" pitchFamily="50" charset="-128"/>
              </a:rPr>
              <a:t>「周囲の児童生徒」</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10"/>
          <p:cNvSpPr txBox="1">
            <a:spLocks/>
          </p:cNvSpPr>
          <p:nvPr/>
        </p:nvSpPr>
        <p:spPr>
          <a:xfrm>
            <a:off x="543050" y="1517570"/>
            <a:ext cx="5846864" cy="3511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・周囲の児童生徒への</a:t>
            </a:r>
            <a:r>
              <a:rPr lang="ja-JP" altLang="en-US" sz="2500" dirty="0">
                <a:solidFill>
                  <a:srgbClr val="FF0000"/>
                </a:solidFill>
                <a:latin typeface="メイリオ" panose="020B0604030504040204" pitchFamily="50" charset="-128"/>
                <a:ea typeface="メイリオ" panose="020B0604030504040204" pitchFamily="50" charset="-128"/>
              </a:rPr>
              <a:t>配慮</a:t>
            </a:r>
            <a:endParaRPr lang="en-US" altLang="ja-JP" sz="3200" b="0" dirty="0">
              <a:solidFill>
                <a:srgbClr val="FF0000"/>
              </a:solidFill>
              <a:highlight>
                <a:srgbClr val="FFCD00"/>
              </a:highlight>
              <a:latin typeface="メイリオ" panose="020B0604030504040204" pitchFamily="50" charset="-128"/>
              <a:ea typeface="メイリオ" panose="020B0604030504040204" pitchFamily="50" charset="-128"/>
            </a:endParaRPr>
          </a:p>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・周囲の児童生徒への</a:t>
            </a:r>
            <a:r>
              <a:rPr lang="ja-JP" altLang="en-US" sz="2500" dirty="0">
                <a:solidFill>
                  <a:srgbClr val="FF0000"/>
                </a:solidFill>
                <a:latin typeface="メイリオ" panose="020B0604030504040204" pitchFamily="50" charset="-128"/>
                <a:ea typeface="メイリオ" panose="020B0604030504040204" pitchFamily="50" charset="-128"/>
              </a:rPr>
              <a:t>声がけ</a:t>
            </a:r>
            <a:endParaRPr lang="en-US" altLang="ja-JP" sz="2500" dirty="0">
              <a:solidFill>
                <a:srgbClr val="FF0000"/>
              </a:solidFill>
              <a:latin typeface="メイリオ" panose="020B0604030504040204" pitchFamily="50" charset="-128"/>
              <a:ea typeface="メイリオ" panose="020B0604030504040204" pitchFamily="50" charset="-128"/>
            </a:endParaRPr>
          </a:p>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・周囲の児童生徒の</a:t>
            </a:r>
            <a:r>
              <a:rPr lang="ja-JP" altLang="en-US" sz="2500" dirty="0">
                <a:solidFill>
                  <a:srgbClr val="FF0000"/>
                </a:solidFill>
                <a:latin typeface="メイリオ" panose="020B0604030504040204" pitchFamily="50" charset="-128"/>
                <a:ea typeface="メイリオ" panose="020B0604030504040204" pitchFamily="50" charset="-128"/>
              </a:rPr>
              <a:t>理解（への説明）</a:t>
            </a:r>
            <a:endParaRPr lang="en-US" altLang="ja-JP" sz="2500" dirty="0">
              <a:solidFill>
                <a:srgbClr val="FF0000"/>
              </a:solidFill>
              <a:latin typeface="メイリオ" panose="020B0604030504040204" pitchFamily="50" charset="-128"/>
              <a:ea typeface="メイリオ" panose="020B0604030504040204" pitchFamily="50" charset="-128"/>
            </a:endParaRPr>
          </a:p>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・周囲の児童生徒への</a:t>
            </a:r>
            <a:r>
              <a:rPr lang="ja-JP" altLang="en-US" sz="2500" dirty="0">
                <a:solidFill>
                  <a:srgbClr val="FF0000"/>
                </a:solidFill>
                <a:latin typeface="メイリオ" panose="020B0604030504040204" pitchFamily="50" charset="-128"/>
                <a:ea typeface="メイリオ" panose="020B0604030504040204" pitchFamily="50" charset="-128"/>
              </a:rPr>
              <a:t>対応</a:t>
            </a:r>
            <a:endParaRPr lang="en-US" altLang="ja-JP" sz="2500" dirty="0">
              <a:solidFill>
                <a:srgbClr val="FF0000"/>
              </a:solidFill>
              <a:latin typeface="メイリオ" panose="020B0604030504040204" pitchFamily="50" charset="-128"/>
              <a:ea typeface="メイリオ" panose="020B0604030504040204" pitchFamily="50" charset="-128"/>
            </a:endParaRPr>
          </a:p>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・周囲の児童生徒への</a:t>
            </a:r>
            <a:r>
              <a:rPr lang="ja-JP" altLang="en-US" sz="2500" dirty="0">
                <a:solidFill>
                  <a:srgbClr val="FF0000"/>
                </a:solidFill>
                <a:latin typeface="メイリオ" panose="020B0604030504040204" pitchFamily="50" charset="-128"/>
                <a:ea typeface="メイリオ" panose="020B0604030504040204" pitchFamily="50" charset="-128"/>
              </a:rPr>
              <a:t>周知</a:t>
            </a:r>
            <a:endParaRPr lang="en-US" altLang="ja-JP" sz="2500" dirty="0">
              <a:solidFill>
                <a:srgbClr val="FF0000"/>
              </a:solidFill>
              <a:latin typeface="メイリオ" panose="020B0604030504040204" pitchFamily="50" charset="-128"/>
              <a:ea typeface="メイリオ" panose="020B0604030504040204" pitchFamily="50" charset="-128"/>
            </a:endParaRPr>
          </a:p>
          <a:p>
            <a:pPr>
              <a:lnSpc>
                <a:spcPts val="4000"/>
              </a:lnSpc>
            </a:pPr>
            <a:r>
              <a:rPr lang="ja-JP" altLang="en-US" sz="2500" dirty="0">
                <a:solidFill>
                  <a:schemeClr val="bg2"/>
                </a:solidFill>
                <a:latin typeface="メイリオ" panose="020B0604030504040204" pitchFamily="50" charset="-128"/>
                <a:ea typeface="メイリオ" panose="020B0604030504040204" pitchFamily="50" charset="-128"/>
              </a:rPr>
              <a:t>・周囲の児童生徒の</a:t>
            </a:r>
            <a:r>
              <a:rPr lang="ja-JP" altLang="en-US" sz="2500" dirty="0">
                <a:solidFill>
                  <a:srgbClr val="FF0000"/>
                </a:solidFill>
                <a:latin typeface="メイリオ" panose="020B0604030504040204" pitchFamily="50" charset="-128"/>
                <a:ea typeface="メイリオ" panose="020B0604030504040204" pitchFamily="50" charset="-128"/>
              </a:rPr>
              <a:t>気持ち</a:t>
            </a:r>
            <a:endParaRPr lang="en-US" altLang="ja-JP" sz="25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500" dirty="0">
                <a:solidFill>
                  <a:schemeClr val="bg2"/>
                </a:solidFill>
                <a:latin typeface="メイリオ" panose="020B0604030504040204" pitchFamily="50" charset="-128"/>
                <a:ea typeface="メイリオ" panose="020B0604030504040204" pitchFamily="50" charset="-128"/>
              </a:rPr>
              <a:t>                                            ･･･</a:t>
            </a:r>
            <a:r>
              <a:rPr lang="en-US" altLang="ja-JP" sz="2500" dirty="0" err="1">
                <a:solidFill>
                  <a:schemeClr val="bg2"/>
                </a:solidFill>
                <a:latin typeface="メイリオ" panose="020B0604030504040204" pitchFamily="50" charset="-128"/>
                <a:ea typeface="メイリオ" panose="020B0604030504040204" pitchFamily="50" charset="-128"/>
              </a:rPr>
              <a:t>etc</a:t>
            </a:r>
            <a:endParaRPr lang="en-US" altLang="ja-JP" sz="2500" dirty="0">
              <a:solidFill>
                <a:schemeClr val="bg2"/>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65371" y="1675051"/>
            <a:ext cx="2474510" cy="2877337"/>
          </a:xfrm>
          <a:prstGeom prst="rect">
            <a:avLst/>
          </a:prstGeom>
        </p:spPr>
      </p:pic>
      <p:sp>
        <p:nvSpPr>
          <p:cNvPr id="12" name="正方形/長方形 11">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Tree>
    <p:custDataLst>
      <p:tags r:id="rId1"/>
    </p:custDataLst>
    <p:extLst>
      <p:ext uri="{BB962C8B-B14F-4D97-AF65-F5344CB8AC3E}">
        <p14:creationId xmlns:p14="http://schemas.microsoft.com/office/powerpoint/2010/main" val="1078594647"/>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455177"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4000" dirty="0">
                <a:solidFill>
                  <a:schemeClr val="bg2"/>
                </a:solidFill>
                <a:latin typeface="メイリオ" panose="020B0604030504040204" pitchFamily="50" charset="-128"/>
                <a:ea typeface="メイリオ" panose="020B0604030504040204" pitchFamily="50" charset="-128"/>
              </a:rPr>
              <a:t>「周囲の児童生徒」</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10"/>
          <p:cNvSpPr txBox="1">
            <a:spLocks/>
          </p:cNvSpPr>
          <p:nvPr/>
        </p:nvSpPr>
        <p:spPr>
          <a:xfrm>
            <a:off x="1852188" y="1400427"/>
            <a:ext cx="5737751" cy="699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4400" dirty="0" smtClean="0">
                <a:solidFill>
                  <a:schemeClr val="bg2"/>
                </a:solidFill>
                <a:latin typeface="メイリオ" panose="020B0604030504040204" pitchFamily="50" charset="-128"/>
                <a:ea typeface="メイリオ" panose="020B0604030504040204" pitchFamily="50" charset="-128"/>
              </a:rPr>
              <a:t>「</a:t>
            </a:r>
            <a:r>
              <a:rPr lang="ja-JP" altLang="en-US" sz="4400" dirty="0" smtClean="0">
                <a:solidFill>
                  <a:srgbClr val="3A81BA"/>
                </a:solidFill>
                <a:latin typeface="メイリオ" panose="020B0604030504040204" pitchFamily="50" charset="-128"/>
                <a:ea typeface="メイリオ" panose="020B0604030504040204" pitchFamily="50" charset="-128"/>
              </a:rPr>
              <a:t>２</a:t>
            </a:r>
            <a:r>
              <a:rPr lang="ja-JP" altLang="en-US" sz="4400" dirty="0" smtClean="0">
                <a:solidFill>
                  <a:schemeClr val="bg2"/>
                </a:solidFill>
                <a:latin typeface="メイリオ" panose="020B0604030504040204" pitchFamily="50" charset="-128"/>
                <a:ea typeface="メイリオ" panose="020B0604030504040204" pitchFamily="50" charset="-128"/>
              </a:rPr>
              <a:t>：</a:t>
            </a:r>
            <a:r>
              <a:rPr lang="ja-JP" altLang="en-US" sz="4400" dirty="0" smtClean="0">
                <a:solidFill>
                  <a:srgbClr val="92D050"/>
                </a:solidFill>
                <a:latin typeface="メイリオ" panose="020B0604030504040204" pitchFamily="50" charset="-128"/>
                <a:ea typeface="メイリオ" panose="020B0604030504040204" pitchFamily="50" charset="-128"/>
              </a:rPr>
              <a:t>６</a:t>
            </a:r>
            <a:r>
              <a:rPr lang="ja-JP" altLang="en-US" sz="4400" dirty="0" smtClean="0">
                <a:solidFill>
                  <a:schemeClr val="bg2"/>
                </a:solidFill>
                <a:latin typeface="メイリオ" panose="020B0604030504040204" pitchFamily="50" charset="-128"/>
                <a:ea typeface="メイリオ" panose="020B0604030504040204" pitchFamily="50" charset="-128"/>
              </a:rPr>
              <a:t>：</a:t>
            </a:r>
            <a:r>
              <a:rPr lang="ja-JP" altLang="en-US" sz="4400" dirty="0" smtClean="0">
                <a:solidFill>
                  <a:srgbClr val="FF0000"/>
                </a:solidFill>
                <a:latin typeface="メイリオ" panose="020B0604030504040204" pitchFamily="50" charset="-128"/>
                <a:ea typeface="メイリオ" panose="020B0604030504040204" pitchFamily="50" charset="-128"/>
              </a:rPr>
              <a:t>２</a:t>
            </a:r>
            <a:r>
              <a:rPr lang="ja-JP" altLang="en-US" sz="4400" dirty="0" smtClean="0">
                <a:solidFill>
                  <a:schemeClr val="bg2"/>
                </a:solidFill>
                <a:latin typeface="メイリオ" panose="020B0604030504040204" pitchFamily="50" charset="-128"/>
                <a:ea typeface="メイリオ" panose="020B0604030504040204" pitchFamily="50" charset="-128"/>
              </a:rPr>
              <a:t>」</a:t>
            </a:r>
            <a:r>
              <a:rPr lang="ja-JP" altLang="en-US" sz="2800" dirty="0" smtClean="0">
                <a:solidFill>
                  <a:schemeClr val="bg2"/>
                </a:solidFill>
                <a:latin typeface="メイリオ" panose="020B0604030504040204" pitchFamily="50" charset="-128"/>
                <a:ea typeface="メイリオ" panose="020B0604030504040204" pitchFamily="50" charset="-128"/>
              </a:rPr>
              <a:t>の法則</a:t>
            </a:r>
            <a:endParaRPr lang="en-US" altLang="ja-JP" sz="2800" dirty="0">
              <a:solidFill>
                <a:schemeClr val="bg2"/>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89939" y="169349"/>
            <a:ext cx="1022470" cy="1188919"/>
          </a:xfrm>
          <a:prstGeom prst="rect">
            <a:avLst/>
          </a:prstGeom>
        </p:spPr>
      </p:pic>
      <p:sp>
        <p:nvSpPr>
          <p:cNvPr id="12" name="正方形/長方形 11">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
        <p:nvSpPr>
          <p:cNvPr id="14" name="Shape 110"/>
          <p:cNvSpPr txBox="1">
            <a:spLocks/>
          </p:cNvSpPr>
          <p:nvPr/>
        </p:nvSpPr>
        <p:spPr>
          <a:xfrm>
            <a:off x="0" y="4228145"/>
            <a:ext cx="9144000" cy="7297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r>
              <a:rPr lang="ja-JP" altLang="en-US" sz="4000" dirty="0" smtClean="0">
                <a:solidFill>
                  <a:srgbClr val="92D050"/>
                </a:solidFill>
                <a:latin typeface="メイリオ" panose="020B0604030504040204" pitchFamily="50" charset="-128"/>
                <a:ea typeface="メイリオ" panose="020B0604030504040204" pitchFamily="50" charset="-128"/>
              </a:rPr>
              <a:t>中間層</a:t>
            </a:r>
            <a:r>
              <a:rPr lang="ja-JP" altLang="en-US" sz="1800" dirty="0" smtClean="0">
                <a:solidFill>
                  <a:schemeClr val="bg2"/>
                </a:solidFill>
                <a:latin typeface="メイリオ" panose="020B0604030504040204" pitchFamily="50" charset="-128"/>
                <a:ea typeface="メイリオ" panose="020B0604030504040204" pitchFamily="50" charset="-128"/>
              </a:rPr>
              <a:t>を</a:t>
            </a:r>
            <a:r>
              <a:rPr lang="ja-JP" altLang="en-US" sz="2800" dirty="0" smtClean="0">
                <a:solidFill>
                  <a:schemeClr val="bg2"/>
                </a:solidFill>
                <a:latin typeface="メイリオ" panose="020B0604030504040204" pitchFamily="50" charset="-128"/>
                <a:ea typeface="メイリオ" panose="020B0604030504040204" pitchFamily="50" charset="-128"/>
              </a:rPr>
              <a:t>どう</a:t>
            </a:r>
            <a:r>
              <a:rPr lang="ja-JP" altLang="en-US" sz="2800" dirty="0">
                <a:solidFill>
                  <a:schemeClr val="bg2"/>
                </a:solidFill>
                <a:latin typeface="メイリオ" panose="020B0604030504040204" pitchFamily="50" charset="-128"/>
                <a:ea typeface="メイリオ" panose="020B0604030504040204" pitchFamily="50" charset="-128"/>
              </a:rPr>
              <a:t>育むのか</a:t>
            </a:r>
            <a:r>
              <a:rPr lang="ja-JP" altLang="en-US" sz="1800" dirty="0">
                <a:solidFill>
                  <a:schemeClr val="bg2"/>
                </a:solidFill>
                <a:latin typeface="メイリオ" panose="020B0604030504040204" pitchFamily="50" charset="-128"/>
                <a:ea typeface="メイリオ" panose="020B0604030504040204" pitchFamily="50" charset="-128"/>
              </a:rPr>
              <a:t>が</a:t>
            </a:r>
            <a:r>
              <a:rPr lang="ja-JP" altLang="en-US" sz="2800" dirty="0" smtClean="0">
                <a:solidFill>
                  <a:schemeClr val="bg2"/>
                </a:solidFill>
                <a:latin typeface="メイリオ" panose="020B0604030504040204" pitchFamily="50" charset="-128"/>
                <a:ea typeface="メイリオ" panose="020B0604030504040204" pitchFamily="50" charset="-128"/>
              </a:rPr>
              <a:t>学級（</a:t>
            </a:r>
            <a:r>
              <a:rPr lang="en-US" altLang="ja-JP" sz="2800" dirty="0" smtClean="0">
                <a:solidFill>
                  <a:schemeClr val="bg2"/>
                </a:solidFill>
                <a:latin typeface="メイリオ" panose="020B0604030504040204" pitchFamily="50" charset="-128"/>
                <a:ea typeface="メイリオ" panose="020B0604030504040204" pitchFamily="50" charset="-128"/>
              </a:rPr>
              <a:t>HR</a:t>
            </a:r>
            <a:r>
              <a:rPr lang="ja-JP" altLang="en-US" sz="2800" dirty="0" smtClean="0">
                <a:solidFill>
                  <a:schemeClr val="bg2"/>
                </a:solidFill>
                <a:latin typeface="メイリオ" panose="020B0604030504040204" pitchFamily="50" charset="-128"/>
                <a:ea typeface="メイリオ" panose="020B0604030504040204" pitchFamily="50" charset="-128"/>
              </a:rPr>
              <a:t>）経営</a:t>
            </a:r>
            <a:r>
              <a:rPr lang="ja-JP" altLang="en-US" sz="1800" dirty="0">
                <a:solidFill>
                  <a:schemeClr val="bg2"/>
                </a:solidFill>
                <a:latin typeface="メイリオ" panose="020B0604030504040204" pitchFamily="50" charset="-128"/>
                <a:ea typeface="メイリオ" panose="020B0604030504040204" pitchFamily="50" charset="-128"/>
              </a:rPr>
              <a:t>の</a:t>
            </a:r>
            <a:r>
              <a:rPr lang="ja-JP" altLang="en-US" sz="2800" dirty="0">
                <a:solidFill>
                  <a:schemeClr val="bg2"/>
                </a:solidFill>
                <a:latin typeface="メイリオ" panose="020B0604030504040204" pitchFamily="50" charset="-128"/>
                <a:ea typeface="メイリオ" panose="020B0604030504040204" pitchFamily="50" charset="-128"/>
              </a:rPr>
              <a:t>安定</a:t>
            </a:r>
            <a:r>
              <a:rPr lang="ja-JP" altLang="en-US" sz="1800" dirty="0">
                <a:solidFill>
                  <a:schemeClr val="bg2"/>
                </a:solidFill>
                <a:latin typeface="メイリオ" panose="020B0604030504040204" pitchFamily="50" charset="-128"/>
                <a:ea typeface="メイリオ" panose="020B0604030504040204" pitchFamily="50" charset="-128"/>
              </a:rPr>
              <a:t>の</a:t>
            </a:r>
            <a:r>
              <a:rPr lang="ja-JP" altLang="en-US" sz="2800" dirty="0">
                <a:solidFill>
                  <a:schemeClr val="bg2"/>
                </a:solidFill>
                <a:latin typeface="メイリオ" panose="020B0604030504040204" pitchFamily="50" charset="-128"/>
                <a:ea typeface="メイリオ" panose="020B0604030504040204" pitchFamily="50" charset="-128"/>
              </a:rPr>
              <a:t>鍵</a:t>
            </a:r>
            <a:endParaRPr lang="en-US" altLang="ja-JP" sz="1800" dirty="0">
              <a:solidFill>
                <a:schemeClr val="bg2"/>
              </a:solidFill>
              <a:latin typeface="メイリオ" panose="020B0604030504040204" pitchFamily="50" charset="-128"/>
              <a:ea typeface="メイリオ" panose="020B0604030504040204" pitchFamily="50" charset="-128"/>
            </a:endParaRPr>
          </a:p>
        </p:txBody>
      </p:sp>
      <p:sp>
        <p:nvSpPr>
          <p:cNvPr id="17" name="Shape 110"/>
          <p:cNvSpPr txBox="1">
            <a:spLocks/>
          </p:cNvSpPr>
          <p:nvPr/>
        </p:nvSpPr>
        <p:spPr>
          <a:xfrm>
            <a:off x="532495" y="1966774"/>
            <a:ext cx="8079009" cy="399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800" dirty="0" smtClean="0">
                <a:solidFill>
                  <a:schemeClr val="bg2"/>
                </a:solidFill>
                <a:latin typeface="メイリオ" panose="020B0604030504040204" pitchFamily="50" charset="-128"/>
                <a:ea typeface="メイリオ" panose="020B0604030504040204" pitchFamily="50" charset="-128"/>
              </a:rPr>
              <a:t>どんな集団でも</a:t>
            </a:r>
            <a:endParaRPr lang="en-US" altLang="ja-JP" sz="1800" dirty="0" smtClean="0">
              <a:solidFill>
                <a:schemeClr val="bg2"/>
              </a:solidFill>
              <a:latin typeface="メイリオ" panose="020B0604030504040204" pitchFamily="50" charset="-128"/>
              <a:ea typeface="メイリオ" panose="020B0604030504040204" pitchFamily="50" charset="-128"/>
            </a:endParaRPr>
          </a:p>
          <a:p>
            <a:pPr algn="ctr"/>
            <a:r>
              <a:rPr lang="ja-JP" altLang="en-US" sz="2400" dirty="0" smtClean="0">
                <a:solidFill>
                  <a:srgbClr val="3A81BA"/>
                </a:solidFill>
                <a:latin typeface="メイリオ" panose="020B0604030504040204" pitchFamily="50" charset="-128"/>
                <a:ea typeface="メイリオ" panose="020B0604030504040204" pitchFamily="50" charset="-128"/>
              </a:rPr>
              <a:t>２割</a:t>
            </a:r>
            <a:r>
              <a:rPr lang="ja-JP" altLang="en-US" sz="1800" dirty="0" smtClean="0">
                <a:solidFill>
                  <a:srgbClr val="3A81BA"/>
                </a:solidFill>
                <a:latin typeface="メイリオ" panose="020B0604030504040204" pitchFamily="50" charset="-128"/>
                <a:ea typeface="メイリオ" panose="020B0604030504040204" pitchFamily="50" charset="-128"/>
              </a:rPr>
              <a:t>の</a:t>
            </a:r>
            <a:r>
              <a:rPr lang="ja-JP" altLang="en-US" sz="3200" dirty="0" smtClean="0">
                <a:solidFill>
                  <a:srgbClr val="3A81BA"/>
                </a:solidFill>
                <a:latin typeface="メイリオ" panose="020B0604030504040204" pitchFamily="50" charset="-128"/>
                <a:ea typeface="メイリオ" panose="020B0604030504040204" pitchFamily="50" charset="-128"/>
              </a:rPr>
              <a:t>味方</a:t>
            </a:r>
            <a:r>
              <a:rPr lang="ja-JP" altLang="en-US" sz="2400" dirty="0" smtClean="0">
                <a:solidFill>
                  <a:srgbClr val="3A81BA"/>
                </a:solidFill>
                <a:latin typeface="メイリオ" panose="020B0604030504040204" pitchFamily="50" charset="-128"/>
                <a:ea typeface="メイリオ" panose="020B0604030504040204" pitchFamily="50" charset="-128"/>
              </a:rPr>
              <a:t>の層</a:t>
            </a:r>
            <a:r>
              <a:rPr lang="ja-JP" altLang="en-US" sz="1800" dirty="0" smtClean="0">
                <a:solidFill>
                  <a:schemeClr val="bg2"/>
                </a:solidFill>
                <a:latin typeface="メイリオ" panose="020B0604030504040204" pitchFamily="50" charset="-128"/>
                <a:ea typeface="メイリオ" panose="020B0604030504040204" pitchFamily="50" charset="-128"/>
              </a:rPr>
              <a:t>、</a:t>
            </a:r>
            <a:r>
              <a:rPr lang="ja-JP" altLang="en-US" sz="2400" dirty="0" smtClean="0">
                <a:solidFill>
                  <a:srgbClr val="92D050"/>
                </a:solidFill>
                <a:latin typeface="メイリオ" panose="020B0604030504040204" pitchFamily="50" charset="-128"/>
                <a:ea typeface="メイリオ" panose="020B0604030504040204" pitchFamily="50" charset="-128"/>
              </a:rPr>
              <a:t>６割</a:t>
            </a:r>
            <a:r>
              <a:rPr lang="ja-JP" altLang="en-US" sz="1800" dirty="0" smtClean="0">
                <a:solidFill>
                  <a:srgbClr val="92D050"/>
                </a:solidFill>
                <a:latin typeface="メイリオ" panose="020B0604030504040204" pitchFamily="50" charset="-128"/>
                <a:ea typeface="メイリオ" panose="020B0604030504040204" pitchFamily="50" charset="-128"/>
              </a:rPr>
              <a:t>の</a:t>
            </a:r>
            <a:r>
              <a:rPr lang="ja-JP" altLang="en-US" sz="3200" dirty="0" smtClean="0">
                <a:solidFill>
                  <a:srgbClr val="92D050"/>
                </a:solidFill>
                <a:latin typeface="メイリオ" panose="020B0604030504040204" pitchFamily="50" charset="-128"/>
                <a:ea typeface="メイリオ" panose="020B0604030504040204" pitchFamily="50" charset="-128"/>
              </a:rPr>
              <a:t>中間層</a:t>
            </a:r>
            <a:r>
              <a:rPr lang="ja-JP" altLang="en-US" sz="1800" dirty="0">
                <a:solidFill>
                  <a:schemeClr val="bg2"/>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２割</a:t>
            </a:r>
            <a:r>
              <a:rPr lang="ja-JP" altLang="en-US" sz="1800" dirty="0">
                <a:solidFill>
                  <a:srgbClr val="FF0000"/>
                </a:solidFill>
                <a:latin typeface="メイリオ" panose="020B0604030504040204" pitchFamily="50" charset="-128"/>
                <a:ea typeface="メイリオ" panose="020B0604030504040204" pitchFamily="50" charset="-128"/>
              </a:rPr>
              <a:t>の</a:t>
            </a:r>
            <a:r>
              <a:rPr lang="ja-JP" altLang="en-US" sz="3200" dirty="0">
                <a:solidFill>
                  <a:srgbClr val="FF0000"/>
                </a:solidFill>
                <a:latin typeface="メイリオ" panose="020B0604030504040204" pitchFamily="50" charset="-128"/>
                <a:ea typeface="メイリオ" panose="020B0604030504040204" pitchFamily="50" charset="-128"/>
              </a:rPr>
              <a:t>批判的</a:t>
            </a:r>
            <a:r>
              <a:rPr lang="ja-JP" altLang="en-US" sz="2400" dirty="0">
                <a:solidFill>
                  <a:srgbClr val="FF0000"/>
                </a:solidFill>
                <a:latin typeface="メイリオ" panose="020B0604030504040204" pitchFamily="50" charset="-128"/>
                <a:ea typeface="メイリオ" panose="020B0604030504040204" pitchFamily="50" charset="-128"/>
              </a:rPr>
              <a:t>な層</a:t>
            </a:r>
            <a:endParaRPr lang="en-US" altLang="ja-JP" sz="2400" dirty="0">
              <a:solidFill>
                <a:srgbClr val="92D050"/>
              </a:solidFill>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6502525" y="2874186"/>
            <a:ext cx="918751" cy="730846"/>
            <a:chOff x="6945988" y="2595996"/>
            <a:chExt cx="918751" cy="730846"/>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5988" y="2595996"/>
              <a:ext cx="643951" cy="720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39" y="2606842"/>
              <a:ext cx="549600" cy="720000"/>
            </a:xfrm>
            <a:prstGeom prst="rect">
              <a:avLst/>
            </a:prstGeom>
          </p:spPr>
        </p:pic>
      </p:grpSp>
      <p:grpSp>
        <p:nvGrpSpPr>
          <p:cNvPr id="23" name="グループ化 22"/>
          <p:cNvGrpSpPr/>
          <p:nvPr/>
        </p:nvGrpSpPr>
        <p:grpSpPr>
          <a:xfrm>
            <a:off x="1570146" y="2878148"/>
            <a:ext cx="943876" cy="726884"/>
            <a:chOff x="2363613" y="2586578"/>
            <a:chExt cx="943876" cy="726884"/>
          </a:xfrm>
        </p:grpSpPr>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613" y="2586578"/>
              <a:ext cx="674400" cy="720000"/>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536" y="2593462"/>
              <a:ext cx="538953" cy="720000"/>
            </a:xfrm>
            <a:prstGeom prst="rect">
              <a:avLst/>
            </a:prstGeom>
          </p:spPr>
        </p:pic>
      </p:grpSp>
      <p:grpSp>
        <p:nvGrpSpPr>
          <p:cNvPr id="22" name="グループ化 21"/>
          <p:cNvGrpSpPr/>
          <p:nvPr/>
        </p:nvGrpSpPr>
        <p:grpSpPr>
          <a:xfrm>
            <a:off x="3235896" y="2878158"/>
            <a:ext cx="2343156" cy="749714"/>
            <a:chOff x="4203945" y="2593462"/>
            <a:chExt cx="2343156" cy="749714"/>
          </a:xfrm>
        </p:grpSpPr>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8059" y="2605414"/>
              <a:ext cx="674400" cy="720000"/>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3945" y="2623176"/>
              <a:ext cx="629846" cy="720000"/>
            </a:xfrm>
            <a:prstGeom prst="rect">
              <a:avLst/>
            </a:prstGeom>
          </p:spPr>
        </p:pic>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1999" y="2605414"/>
              <a:ext cx="533450" cy="720000"/>
            </a:xfrm>
            <a:prstGeom prst="rect">
              <a:avLst/>
            </a:prstGeom>
          </p:spPr>
        </p:pic>
        <p:pic>
          <p:nvPicPr>
            <p:cNvPr id="8" name="図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78552" y="2615453"/>
              <a:ext cx="586581" cy="720000"/>
            </a:xfrm>
            <a:prstGeom prst="rect">
              <a:avLst/>
            </a:prstGeom>
          </p:spPr>
        </p:pic>
        <p:pic>
          <p:nvPicPr>
            <p:cNvPr id="18" name="図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8375" y="2605414"/>
              <a:ext cx="625393" cy="720000"/>
            </a:xfrm>
            <a:prstGeom prst="rect">
              <a:avLst/>
            </a:prstGeom>
          </p:spPr>
        </p:pic>
        <p:pic>
          <p:nvPicPr>
            <p:cNvPr id="21" name="図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92701" y="2593462"/>
              <a:ext cx="554400" cy="720000"/>
            </a:xfrm>
            <a:prstGeom prst="rect">
              <a:avLst/>
            </a:prstGeom>
          </p:spPr>
        </p:pic>
      </p:grpSp>
      <p:grpSp>
        <p:nvGrpSpPr>
          <p:cNvPr id="2" name="グループ化 1"/>
          <p:cNvGrpSpPr/>
          <p:nvPr/>
        </p:nvGrpSpPr>
        <p:grpSpPr>
          <a:xfrm>
            <a:off x="1159472" y="3650384"/>
            <a:ext cx="6676955" cy="401734"/>
            <a:chOff x="1159472" y="3926432"/>
            <a:chExt cx="6676955" cy="401734"/>
          </a:xfrm>
        </p:grpSpPr>
        <p:sp>
          <p:nvSpPr>
            <p:cNvPr id="31" name="Shape 110"/>
            <p:cNvSpPr txBox="1">
              <a:spLocks/>
            </p:cNvSpPr>
            <p:nvPr/>
          </p:nvSpPr>
          <p:spPr>
            <a:xfrm>
              <a:off x="1159472" y="3929004"/>
              <a:ext cx="1810147" cy="399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800" dirty="0" smtClean="0">
                  <a:solidFill>
                    <a:srgbClr val="0070C0"/>
                  </a:solidFill>
                  <a:latin typeface="メイリオ" panose="020B0604030504040204" pitchFamily="50" charset="-128"/>
                  <a:ea typeface="メイリオ" panose="020B0604030504040204" pitchFamily="50" charset="-128"/>
                </a:rPr>
                <a:t>よく賛同する子</a:t>
              </a:r>
              <a:endParaRPr lang="en-US" altLang="ja-JP" sz="1800" dirty="0" smtClean="0">
                <a:solidFill>
                  <a:srgbClr val="0070C0"/>
                </a:solidFill>
                <a:latin typeface="メイリオ" panose="020B0604030504040204" pitchFamily="50" charset="-128"/>
                <a:ea typeface="メイリオ" panose="020B0604030504040204" pitchFamily="50" charset="-128"/>
              </a:endParaRPr>
            </a:p>
          </p:txBody>
        </p:sp>
        <p:sp>
          <p:nvSpPr>
            <p:cNvPr id="32" name="Shape 110"/>
            <p:cNvSpPr txBox="1">
              <a:spLocks/>
            </p:cNvSpPr>
            <p:nvPr/>
          </p:nvSpPr>
          <p:spPr>
            <a:xfrm>
              <a:off x="6233413" y="3926432"/>
              <a:ext cx="1603014" cy="399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800" dirty="0" smtClean="0">
                  <a:solidFill>
                    <a:srgbClr val="FF0000"/>
                  </a:solidFill>
                  <a:latin typeface="メイリオ" panose="020B0604030504040204" pitchFamily="50" charset="-128"/>
                  <a:ea typeface="メイリオ" panose="020B0604030504040204" pitchFamily="50" charset="-128"/>
                </a:rPr>
                <a:t>やんちゃな子</a:t>
              </a:r>
              <a:endParaRPr lang="en-US" altLang="ja-JP" sz="1800" dirty="0" smtClean="0">
                <a:solidFill>
                  <a:srgbClr val="FF0000"/>
                </a:solidFill>
                <a:latin typeface="メイリオ" panose="020B0604030504040204" pitchFamily="50" charset="-128"/>
                <a:ea typeface="メイリオ" panose="020B0604030504040204" pitchFamily="50" charset="-128"/>
              </a:endParaRPr>
            </a:p>
          </p:txBody>
        </p:sp>
        <p:sp>
          <p:nvSpPr>
            <p:cNvPr id="33" name="Shape 110"/>
            <p:cNvSpPr txBox="1">
              <a:spLocks/>
            </p:cNvSpPr>
            <p:nvPr/>
          </p:nvSpPr>
          <p:spPr>
            <a:xfrm>
              <a:off x="3235896" y="3929004"/>
              <a:ext cx="2343156" cy="399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r>
                <a:rPr lang="ja-JP" altLang="en-US" sz="1800" dirty="0" smtClean="0">
                  <a:solidFill>
                    <a:srgbClr val="92D050"/>
                  </a:solidFill>
                  <a:latin typeface="メイリオ" panose="020B0604030504040204" pitchFamily="50" charset="-128"/>
                  <a:ea typeface="メイリオ" panose="020B0604030504040204" pitchFamily="50" charset="-128"/>
                </a:rPr>
                <a:t>静かに座っている子</a:t>
              </a:r>
              <a:endParaRPr lang="en-US" altLang="ja-JP" sz="1800" dirty="0" smtClean="0">
                <a:solidFill>
                  <a:srgbClr val="92D050"/>
                </a:solidFill>
                <a:latin typeface="メイリオ" panose="020B0604030504040204" pitchFamily="50" charset="-128"/>
                <a:ea typeface="メイリオ" panose="020B0604030504040204" pitchFamily="50" charset="-128"/>
              </a:endParaRPr>
            </a:p>
          </p:txBody>
        </p:sp>
      </p:grpSp>
      <p:sp>
        <p:nvSpPr>
          <p:cNvPr id="30" name="Shape 110"/>
          <p:cNvSpPr txBox="1">
            <a:spLocks/>
          </p:cNvSpPr>
          <p:nvPr/>
        </p:nvSpPr>
        <p:spPr>
          <a:xfrm>
            <a:off x="262764" y="3682149"/>
            <a:ext cx="894917" cy="387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400" dirty="0" smtClean="0">
                <a:solidFill>
                  <a:schemeClr val="bg2"/>
                </a:solidFill>
                <a:latin typeface="メイリオ" panose="020B0604030504040204" pitchFamily="50" charset="-128"/>
                <a:ea typeface="メイリオ" panose="020B0604030504040204" pitchFamily="50" charset="-128"/>
              </a:rPr>
              <a:t>学級では</a:t>
            </a:r>
            <a:endParaRPr lang="en-US" altLang="ja-JP" sz="1400" dirty="0" smtClean="0">
              <a:solidFill>
                <a:schemeClr val="bg2"/>
              </a:solidFill>
              <a:latin typeface="メイリオ" panose="020B0604030504040204" pitchFamily="50" charset="-128"/>
              <a:ea typeface="メイリオ" panose="020B0604030504040204" pitchFamily="50" charset="-128"/>
            </a:endParaRPr>
          </a:p>
        </p:txBody>
      </p:sp>
      <p:sp>
        <p:nvSpPr>
          <p:cNvPr id="34" name="Shape 110"/>
          <p:cNvSpPr txBox="1">
            <a:spLocks/>
          </p:cNvSpPr>
          <p:nvPr/>
        </p:nvSpPr>
        <p:spPr>
          <a:xfrm>
            <a:off x="122820" y="4717075"/>
            <a:ext cx="2388450" cy="2960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1400" dirty="0" smtClean="0">
                <a:solidFill>
                  <a:srgbClr val="92D050"/>
                </a:solidFill>
                <a:latin typeface="メイリオ" panose="020B0604030504040204" pitchFamily="50" charset="-128"/>
                <a:ea typeface="メイリオ" panose="020B0604030504040204" pitchFamily="50" charset="-128"/>
              </a:rPr>
              <a:t>（静かに座っている子）</a:t>
            </a:r>
            <a:endParaRPr lang="en-US" altLang="ja-JP" sz="1400" dirty="0" smtClean="0">
              <a:solidFill>
                <a:srgbClr val="92D050"/>
              </a:solidFill>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977727212"/>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7231159"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頻出ワード</a:t>
            </a:r>
            <a:r>
              <a:rPr lang="ja-JP" altLang="en-US" sz="4000" dirty="0">
                <a:solidFill>
                  <a:schemeClr val="bg2"/>
                </a:solidFill>
                <a:latin typeface="メイリオ" panose="020B0604030504040204" pitchFamily="50" charset="-128"/>
                <a:ea typeface="メイリオ" panose="020B0604030504040204" pitchFamily="50" charset="-128"/>
              </a:rPr>
              <a:t>「周囲の児童生徒」</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10"/>
          <p:cNvSpPr txBox="1">
            <a:spLocks/>
          </p:cNvSpPr>
          <p:nvPr/>
        </p:nvSpPr>
        <p:spPr>
          <a:xfrm>
            <a:off x="438417" y="1925809"/>
            <a:ext cx="7359862" cy="9154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2800" dirty="0">
                <a:solidFill>
                  <a:schemeClr val="bg2"/>
                </a:solidFill>
                <a:latin typeface="メイリオ" panose="020B0604030504040204" pitchFamily="50" charset="-128"/>
                <a:ea typeface="メイリオ" panose="020B0604030504040204" pitchFamily="50" charset="-128"/>
              </a:rPr>
              <a:t>○信頼関係</a:t>
            </a:r>
            <a:endParaRPr lang="en-US" altLang="ja-JP" sz="2800" dirty="0">
              <a:solidFill>
                <a:schemeClr val="bg2"/>
              </a:solidFill>
              <a:latin typeface="メイリオ" panose="020B0604030504040204" pitchFamily="50" charset="-128"/>
              <a:ea typeface="メイリオ" panose="020B0604030504040204" pitchFamily="50" charset="-128"/>
            </a:endParaRPr>
          </a:p>
          <a:p>
            <a:r>
              <a:rPr lang="ja-JP" altLang="en-US" sz="2800" dirty="0">
                <a:solidFill>
                  <a:schemeClr val="bg2"/>
                </a:solidFill>
                <a:latin typeface="メイリオ" panose="020B0604030504040204" pitchFamily="50" charset="-128"/>
                <a:ea typeface="メイリオ" panose="020B0604030504040204" pitchFamily="50" charset="-128"/>
              </a:rPr>
              <a:t>　</a:t>
            </a:r>
            <a:r>
              <a:rPr lang="ja-JP" altLang="en-US" sz="2800" dirty="0" smtClean="0">
                <a:solidFill>
                  <a:schemeClr val="bg2"/>
                </a:solidFill>
                <a:latin typeface="メイリオ" panose="020B0604030504040204" pitchFamily="50" charset="-128"/>
                <a:ea typeface="メイリオ" panose="020B0604030504040204" pitchFamily="50" charset="-128"/>
              </a:rPr>
              <a:t>・児童生徒と</a:t>
            </a:r>
            <a:r>
              <a:rPr lang="ja-JP" altLang="en-US" sz="2800" dirty="0">
                <a:solidFill>
                  <a:schemeClr val="bg2"/>
                </a:solidFill>
                <a:latin typeface="メイリオ" panose="020B0604030504040204" pitchFamily="50" charset="-128"/>
                <a:ea typeface="メイリオ" panose="020B0604030504040204" pitchFamily="50" charset="-128"/>
              </a:rPr>
              <a:t>先生　</a:t>
            </a:r>
            <a:r>
              <a:rPr lang="ja-JP" altLang="en-US" sz="2800" dirty="0" smtClean="0">
                <a:solidFill>
                  <a:schemeClr val="bg2"/>
                </a:solidFill>
                <a:latin typeface="メイリオ" panose="020B0604030504040204" pitchFamily="50" charset="-128"/>
                <a:ea typeface="メイリオ" panose="020B0604030504040204" pitchFamily="50" charset="-128"/>
              </a:rPr>
              <a:t>・児童生徒同士</a:t>
            </a:r>
            <a:endParaRPr lang="en-US" altLang="ja-JP" sz="2800"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 </a:t>
            </a:r>
            <a:endParaRPr lang="en-US" altLang="ja-JP" dirty="0">
              <a:solidFill>
                <a:schemeClr val="bg2"/>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89939" y="169349"/>
            <a:ext cx="1022470" cy="1188919"/>
          </a:xfrm>
          <a:prstGeom prst="rect">
            <a:avLst/>
          </a:prstGeom>
        </p:spPr>
      </p:pic>
      <p:sp>
        <p:nvSpPr>
          <p:cNvPr id="12" name="正方形/長方形 11">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
        <p:nvSpPr>
          <p:cNvPr id="18" name="Shape 110">
            <a:extLst>
              <a:ext uri="{FF2B5EF4-FFF2-40B4-BE49-F238E27FC236}">
                <a16:creationId xmlns:a16="http://schemas.microsoft.com/office/drawing/2014/main" id="{D2C49F89-3675-4F2F-B808-887906F9817F}"/>
              </a:ext>
            </a:extLst>
          </p:cNvPr>
          <p:cNvSpPr txBox="1">
            <a:spLocks/>
          </p:cNvSpPr>
          <p:nvPr/>
        </p:nvSpPr>
        <p:spPr>
          <a:xfrm>
            <a:off x="435957" y="3014736"/>
            <a:ext cx="8398331" cy="1048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2800" dirty="0">
                <a:solidFill>
                  <a:schemeClr val="bg2"/>
                </a:solidFill>
                <a:latin typeface="メイリオ" panose="020B0604030504040204" pitchFamily="50" charset="-128"/>
                <a:ea typeface="メイリオ" panose="020B0604030504040204" pitchFamily="50" charset="-128"/>
              </a:rPr>
              <a:t>○お互いを尊重する気持ち</a:t>
            </a:r>
            <a:endParaRPr lang="en-US" altLang="ja-JP" sz="2800" dirty="0">
              <a:solidFill>
                <a:schemeClr val="bg2"/>
              </a:solidFill>
              <a:latin typeface="メイリオ" panose="020B0604030504040204" pitchFamily="50" charset="-128"/>
              <a:ea typeface="メイリオ" panose="020B0604030504040204" pitchFamily="50" charset="-128"/>
            </a:endParaRPr>
          </a:p>
          <a:p>
            <a:r>
              <a:rPr lang="ja-JP" altLang="en-US" sz="2800" dirty="0">
                <a:solidFill>
                  <a:schemeClr val="bg2"/>
                </a:solidFill>
                <a:latin typeface="メイリオ" panose="020B0604030504040204" pitchFamily="50" charset="-128"/>
                <a:ea typeface="メイリオ" panose="020B0604030504040204" pitchFamily="50" charset="-128"/>
              </a:rPr>
              <a:t>　・誰でも「できること」「できないこと」がある</a:t>
            </a:r>
            <a:endParaRPr lang="en-US" altLang="ja-JP" sz="2800" dirty="0">
              <a:solidFill>
                <a:schemeClr val="bg2"/>
              </a:solidFill>
              <a:latin typeface="メイリオ" panose="020B0604030504040204" pitchFamily="50" charset="-128"/>
              <a:ea typeface="メイリオ" panose="020B0604030504040204" pitchFamily="50" charset="-128"/>
            </a:endParaRPr>
          </a:p>
          <a:p>
            <a:r>
              <a:rPr lang="ja-JP" altLang="en-US" sz="2800" dirty="0">
                <a:solidFill>
                  <a:schemeClr val="bg2"/>
                </a:solidFill>
                <a:latin typeface="メイリオ" panose="020B0604030504040204" pitchFamily="50" charset="-128"/>
                <a:ea typeface="メイリオ" panose="020B0604030504040204" pitchFamily="50" charset="-128"/>
              </a:rPr>
              <a:t>　</a:t>
            </a:r>
            <a:endParaRPr lang="en-US" altLang="ja-JP" sz="2800"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 </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20" name="角丸四角形 33">
            <a:extLst>
              <a:ext uri="{FF2B5EF4-FFF2-40B4-BE49-F238E27FC236}">
                <a16:creationId xmlns:a16="http://schemas.microsoft.com/office/drawing/2014/main" id="{0903251D-8654-42C8-834B-EF2EF0F4DE0E}"/>
              </a:ext>
            </a:extLst>
          </p:cNvPr>
          <p:cNvSpPr/>
          <p:nvPr/>
        </p:nvSpPr>
        <p:spPr>
          <a:xfrm>
            <a:off x="2522055" y="4049867"/>
            <a:ext cx="1728000" cy="61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自己理解</a:t>
            </a:r>
          </a:p>
        </p:txBody>
      </p:sp>
      <p:sp>
        <p:nvSpPr>
          <p:cNvPr id="21" name="角丸四角形 34">
            <a:extLst>
              <a:ext uri="{FF2B5EF4-FFF2-40B4-BE49-F238E27FC236}">
                <a16:creationId xmlns:a16="http://schemas.microsoft.com/office/drawing/2014/main" id="{6249F6F3-EFE4-4AB4-AB0B-CCE0BFD86995}"/>
              </a:ext>
            </a:extLst>
          </p:cNvPr>
          <p:cNvSpPr/>
          <p:nvPr/>
        </p:nvSpPr>
        <p:spPr>
          <a:xfrm>
            <a:off x="4834222" y="4049867"/>
            <a:ext cx="1728000" cy="6105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他者理解</a:t>
            </a:r>
          </a:p>
        </p:txBody>
      </p:sp>
      <p:sp>
        <p:nvSpPr>
          <p:cNvPr id="22" name="Shape 110">
            <a:extLst>
              <a:ext uri="{FF2B5EF4-FFF2-40B4-BE49-F238E27FC236}">
                <a16:creationId xmlns:a16="http://schemas.microsoft.com/office/drawing/2014/main" id="{46D703C5-64CD-4030-862F-E69292DB5D17}"/>
              </a:ext>
            </a:extLst>
          </p:cNvPr>
          <p:cNvSpPr txBox="1">
            <a:spLocks/>
          </p:cNvSpPr>
          <p:nvPr/>
        </p:nvSpPr>
        <p:spPr>
          <a:xfrm>
            <a:off x="833292" y="1480661"/>
            <a:ext cx="1489663" cy="5498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2400" dirty="0">
                <a:solidFill>
                  <a:schemeClr val="bg2"/>
                </a:solidFill>
                <a:latin typeface="メイリオ" panose="020B0604030504040204" pitchFamily="50" charset="-128"/>
                <a:ea typeface="メイリオ" panose="020B0604030504040204" pitchFamily="50" charset="-128"/>
              </a:rPr>
              <a:t>例えば</a:t>
            </a:r>
            <a:r>
              <a:rPr lang="en-US" altLang="ja-JP" sz="2400" dirty="0">
                <a:solidFill>
                  <a:schemeClr val="bg2"/>
                </a:solidFill>
                <a:latin typeface="メイリオ" panose="020B0604030504040204" pitchFamily="50" charset="-128"/>
                <a:ea typeface="メイリオ" panose="020B0604030504040204" pitchFamily="50" charset="-128"/>
              </a:rPr>
              <a:t>…</a:t>
            </a:r>
            <a:r>
              <a:rPr lang="ja-JP" altLang="en-US" sz="1800" dirty="0">
                <a:solidFill>
                  <a:schemeClr val="bg2"/>
                </a:solidFill>
                <a:latin typeface="メイリオ" panose="020B0604030504040204" pitchFamily="50" charset="-128"/>
                <a:ea typeface="メイリオ" panose="020B0604030504040204" pitchFamily="50" charset="-128"/>
              </a:rPr>
              <a:t> </a:t>
            </a:r>
            <a:endParaRPr lang="en-US" altLang="ja-JP" sz="1800" dirty="0">
              <a:solidFill>
                <a:schemeClr val="bg2"/>
              </a:solidFill>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4272088875"/>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7510502" cy="435600"/>
          </a:xfrm>
          <a:prstGeom prst="rect">
            <a:avLst/>
          </a:prstGeom>
        </p:spPr>
        <p:txBody>
          <a:bodyPr spcFirstLastPara="1" wrap="square" lIns="91425" tIns="91425" rIns="91425" bIns="91425" anchor="ctr" anchorCtr="0">
            <a:noAutofit/>
          </a:bodyPr>
          <a:lstStyle/>
          <a:p>
            <a:pPr lvl="0"/>
            <a:r>
              <a:rPr lang="ja-JP" altLang="en-US" sz="4000" dirty="0">
                <a:solidFill>
                  <a:schemeClr val="bg2"/>
                </a:solidFill>
                <a:latin typeface="メイリオ" panose="020B0604030504040204" pitchFamily="50" charset="-128"/>
                <a:ea typeface="メイリオ" panose="020B0604030504040204" pitchFamily="50" charset="-128"/>
              </a:rPr>
              <a:t>まとめ</a:t>
            </a:r>
            <a:endParaRPr sz="48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 name="グループ化 5">
            <a:extLst>
              <a:ext uri="{FF2B5EF4-FFF2-40B4-BE49-F238E27FC236}">
                <a16:creationId xmlns:a16="http://schemas.microsoft.com/office/drawing/2014/main" id="{BAAAC813-734D-48A1-A600-5D8E95C26979}"/>
              </a:ext>
            </a:extLst>
          </p:cNvPr>
          <p:cNvGrpSpPr/>
          <p:nvPr/>
        </p:nvGrpSpPr>
        <p:grpSpPr>
          <a:xfrm>
            <a:off x="2035108" y="1412946"/>
            <a:ext cx="4578750" cy="3222410"/>
            <a:chOff x="1740141" y="1200787"/>
            <a:chExt cx="4578750" cy="3222410"/>
          </a:xfrm>
        </p:grpSpPr>
        <p:sp>
          <p:nvSpPr>
            <p:cNvPr id="5" name="台形 4"/>
            <p:cNvSpPr/>
            <p:nvPr/>
          </p:nvSpPr>
          <p:spPr>
            <a:xfrm>
              <a:off x="2571660" y="1753484"/>
              <a:ext cx="3747231" cy="2066472"/>
            </a:xfrm>
            <a:prstGeom prst="trapezoid">
              <a:avLst>
                <a:gd name="adj" fmla="val 27425"/>
              </a:avLst>
            </a:prstGeom>
            <a:blipFill>
              <a:blip r:embed="rId4"/>
              <a:tile tx="0" ty="0" sx="100000" sy="100000" flip="none" algn="tl"/>
            </a:blip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8065" t="78959" r="71256" b="12078"/>
            <a:stretch/>
          </p:blipFill>
          <p:spPr>
            <a:xfrm flipH="1">
              <a:off x="3041377" y="3721340"/>
              <a:ext cx="776614" cy="225469"/>
            </a:xfrm>
            <a:prstGeom prst="rect">
              <a:avLst/>
            </a:prstGeom>
          </p:spPr>
        </p:pic>
        <p:grpSp>
          <p:nvGrpSpPr>
            <p:cNvPr id="2" name="グループ化 1"/>
            <p:cNvGrpSpPr/>
            <p:nvPr/>
          </p:nvGrpSpPr>
          <p:grpSpPr>
            <a:xfrm>
              <a:off x="3097339" y="1353722"/>
              <a:ext cx="2622601" cy="2393388"/>
              <a:chOff x="2497391" y="1091619"/>
              <a:chExt cx="4306880" cy="3805240"/>
            </a:xfrm>
          </p:grpSpPr>
          <p:grpSp>
            <p:nvGrpSpPr>
              <p:cNvPr id="11" name="グループ化 10"/>
              <p:cNvGrpSpPr/>
              <p:nvPr/>
            </p:nvGrpSpPr>
            <p:grpSpPr>
              <a:xfrm>
                <a:off x="2497391" y="1091619"/>
                <a:ext cx="4306880" cy="3783841"/>
                <a:chOff x="3387912" y="342490"/>
                <a:chExt cx="5742506" cy="5045121"/>
              </a:xfrm>
            </p:grpSpPr>
            <p:pic>
              <p:nvPicPr>
                <p:cNvPr id="12" name="図 11"/>
                <p:cNvPicPr>
                  <a:picLocks noChangeAspect="1"/>
                </p:cNvPicPr>
                <p:nvPr/>
              </p:nvPicPr>
              <p:blipFill rotWithShape="1">
                <a:blip r:embed="rId6">
                  <a:extLst>
                    <a:ext uri="{28A0092B-C50C-407E-A947-70E740481C1C}">
                      <a14:useLocalDpi xmlns:a14="http://schemas.microsoft.com/office/drawing/2010/main" val="0"/>
                    </a:ext>
                  </a:extLst>
                </a:blip>
                <a:srcRect l="56010" t="30885"/>
                <a:stretch/>
              </p:blipFill>
              <p:spPr>
                <a:xfrm>
                  <a:off x="8063848" y="342490"/>
                  <a:ext cx="1066570" cy="1812677"/>
                </a:xfrm>
                <a:prstGeom prst="rect">
                  <a:avLst/>
                </a:prstGeom>
              </p:spPr>
            </p:pic>
            <p:pic>
              <p:nvPicPr>
                <p:cNvPr id="13" name="図 12"/>
                <p:cNvPicPr>
                  <a:picLocks noChangeAspect="1"/>
                </p:cNvPicPr>
                <p:nvPr/>
              </p:nvPicPr>
              <p:blipFill rotWithShape="1">
                <a:blip r:embed="rId6">
                  <a:extLst>
                    <a:ext uri="{28A0092B-C50C-407E-A947-70E740481C1C}">
                      <a14:useLocalDpi xmlns:a14="http://schemas.microsoft.com/office/drawing/2010/main" val="0"/>
                    </a:ext>
                  </a:extLst>
                </a:blip>
                <a:srcRect l="56010" t="30885"/>
                <a:stretch/>
              </p:blipFill>
              <p:spPr>
                <a:xfrm>
                  <a:off x="8063848" y="2479369"/>
                  <a:ext cx="1066570" cy="1812677"/>
                </a:xfrm>
                <a:prstGeom prst="rect">
                  <a:avLst/>
                </a:prstGeom>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l="56010" t="30885"/>
                <a:stretch/>
              </p:blipFill>
              <p:spPr>
                <a:xfrm>
                  <a:off x="3397448" y="1438058"/>
                  <a:ext cx="1066570" cy="1812677"/>
                </a:xfrm>
                <a:prstGeom prst="rect">
                  <a:avLst/>
                </a:prstGeom>
              </p:spPr>
            </p:pic>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l="56010" t="30885"/>
                <a:stretch/>
              </p:blipFill>
              <p:spPr>
                <a:xfrm>
                  <a:off x="3387912" y="3574934"/>
                  <a:ext cx="1066570" cy="1812677"/>
                </a:xfrm>
                <a:prstGeom prst="rect">
                  <a:avLst/>
                </a:prstGeom>
              </p:spPr>
            </p:pic>
          </p:grpSp>
          <p:grpSp>
            <p:nvGrpSpPr>
              <p:cNvPr id="17" name="グループ化 16"/>
              <p:cNvGrpSpPr/>
              <p:nvPr/>
            </p:nvGrpSpPr>
            <p:grpSpPr>
              <a:xfrm>
                <a:off x="2922163" y="1189901"/>
                <a:ext cx="3450185" cy="3706958"/>
                <a:chOff x="2315811" y="700558"/>
                <a:chExt cx="4600247" cy="4942611"/>
              </a:xfrm>
            </p:grpSpPr>
            <p:grpSp>
              <p:nvGrpSpPr>
                <p:cNvPr id="18" name="グループ化 17"/>
                <p:cNvGrpSpPr/>
                <p:nvPr/>
              </p:nvGrpSpPr>
              <p:grpSpPr>
                <a:xfrm>
                  <a:off x="2315811" y="700558"/>
                  <a:ext cx="4600247" cy="2791112"/>
                  <a:chOff x="3208439" y="1445351"/>
                  <a:chExt cx="5296828" cy="3450332"/>
                </a:xfrm>
              </p:grpSpPr>
              <p:pic>
                <p:nvPicPr>
                  <p:cNvPr id="23" name="図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8439" y="1445351"/>
                    <a:ext cx="2967286" cy="3450332"/>
                  </a:xfrm>
                  <a:prstGeom prst="rect">
                    <a:avLst/>
                  </a:prstGeom>
                </p:spPr>
              </p:pic>
              <p:pic>
                <p:nvPicPr>
                  <p:cNvPr id="24" name="図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981" y="1445351"/>
                    <a:ext cx="2967286" cy="3450332"/>
                  </a:xfrm>
                  <a:prstGeom prst="rect">
                    <a:avLst/>
                  </a:prstGeom>
                </p:spPr>
              </p:pic>
            </p:grpSp>
            <p:grpSp>
              <p:nvGrpSpPr>
                <p:cNvPr id="20" name="グループ化 19"/>
                <p:cNvGrpSpPr/>
                <p:nvPr/>
              </p:nvGrpSpPr>
              <p:grpSpPr>
                <a:xfrm>
                  <a:off x="2315811" y="2852057"/>
                  <a:ext cx="4600247" cy="2791112"/>
                  <a:chOff x="3208439" y="1445351"/>
                  <a:chExt cx="5296828" cy="3450332"/>
                </a:xfrm>
              </p:grpSpPr>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8439" y="1445351"/>
                    <a:ext cx="2967286" cy="3450332"/>
                  </a:xfrm>
                  <a:prstGeom prst="rect">
                    <a:avLst/>
                  </a:prstGeom>
                </p:spPr>
              </p:pic>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981" y="1445351"/>
                    <a:ext cx="2967286" cy="3450332"/>
                  </a:xfrm>
                  <a:prstGeom prst="rect">
                    <a:avLst/>
                  </a:prstGeom>
                </p:spPr>
              </p:pic>
            </p:grpSp>
          </p:grpSp>
        </p:grpSp>
        <p:grpSp>
          <p:nvGrpSpPr>
            <p:cNvPr id="25" name="グループ化 24"/>
            <p:cNvGrpSpPr/>
            <p:nvPr/>
          </p:nvGrpSpPr>
          <p:grpSpPr>
            <a:xfrm>
              <a:off x="3109288" y="1200787"/>
              <a:ext cx="2610652" cy="2529817"/>
              <a:chOff x="3395812" y="-6948"/>
              <a:chExt cx="5716343" cy="5362862"/>
            </a:xfrm>
          </p:grpSpPr>
          <p:pic>
            <p:nvPicPr>
              <p:cNvPr id="26" name="図 25"/>
              <p:cNvPicPr>
                <a:picLocks noChangeAspect="1"/>
              </p:cNvPicPr>
              <p:nvPr/>
            </p:nvPicPr>
            <p:blipFill rotWithShape="1">
              <a:blip r:embed="rId8">
                <a:extLst>
                  <a:ext uri="{28A0092B-C50C-407E-A947-70E740481C1C}">
                    <a14:useLocalDpi xmlns:a14="http://schemas.microsoft.com/office/drawing/2010/main" val="0"/>
                  </a:ext>
                </a:extLst>
              </a:blip>
              <a:srcRect l="47702"/>
              <a:stretch/>
            </p:blipFill>
            <p:spPr>
              <a:xfrm>
                <a:off x="8063848" y="-6948"/>
                <a:ext cx="1048307" cy="2103419"/>
              </a:xfrm>
              <a:prstGeom prst="rect">
                <a:avLst/>
              </a:prstGeom>
            </p:spPr>
          </p:pic>
          <p:pic>
            <p:nvPicPr>
              <p:cNvPr id="27" name="図 26"/>
              <p:cNvPicPr>
                <a:picLocks noChangeAspect="1"/>
              </p:cNvPicPr>
              <p:nvPr/>
            </p:nvPicPr>
            <p:blipFill rotWithShape="1">
              <a:blip r:embed="rId8">
                <a:extLst>
                  <a:ext uri="{28A0092B-C50C-407E-A947-70E740481C1C}">
                    <a14:useLocalDpi xmlns:a14="http://schemas.microsoft.com/office/drawing/2010/main" val="0"/>
                  </a:ext>
                </a:extLst>
              </a:blip>
              <a:srcRect l="47702"/>
              <a:stretch/>
            </p:blipFill>
            <p:spPr>
              <a:xfrm>
                <a:off x="8063848" y="2129930"/>
                <a:ext cx="1048307" cy="2131689"/>
              </a:xfrm>
              <a:prstGeom prst="rect">
                <a:avLst/>
              </a:prstGeom>
            </p:spPr>
          </p:pic>
          <p:pic>
            <p:nvPicPr>
              <p:cNvPr id="28" name="図 27"/>
              <p:cNvPicPr>
                <a:picLocks noChangeAspect="1"/>
              </p:cNvPicPr>
              <p:nvPr/>
            </p:nvPicPr>
            <p:blipFill rotWithShape="1">
              <a:blip r:embed="rId8">
                <a:extLst>
                  <a:ext uri="{28A0092B-C50C-407E-A947-70E740481C1C}">
                    <a14:useLocalDpi xmlns:a14="http://schemas.microsoft.com/office/drawing/2010/main" val="0"/>
                  </a:ext>
                </a:extLst>
              </a:blip>
              <a:srcRect l="47702"/>
              <a:stretch/>
            </p:blipFill>
            <p:spPr>
              <a:xfrm>
                <a:off x="3424841" y="1102532"/>
                <a:ext cx="1048307" cy="2120585"/>
              </a:xfrm>
              <a:prstGeom prst="rect">
                <a:avLst/>
              </a:prstGeom>
            </p:spPr>
          </p:pic>
          <p:pic>
            <p:nvPicPr>
              <p:cNvPr id="29" name="図 28"/>
              <p:cNvPicPr>
                <a:picLocks noChangeAspect="1"/>
              </p:cNvPicPr>
              <p:nvPr/>
            </p:nvPicPr>
            <p:blipFill rotWithShape="1">
              <a:blip r:embed="rId8">
                <a:extLst>
                  <a:ext uri="{28A0092B-C50C-407E-A947-70E740481C1C}">
                    <a14:useLocalDpi xmlns:a14="http://schemas.microsoft.com/office/drawing/2010/main" val="0"/>
                  </a:ext>
                </a:extLst>
              </a:blip>
              <a:srcRect l="47702"/>
              <a:stretch/>
            </p:blipFill>
            <p:spPr>
              <a:xfrm>
                <a:off x="3395812" y="3223116"/>
                <a:ext cx="1048307" cy="2132798"/>
              </a:xfrm>
              <a:prstGeom prst="rect">
                <a:avLst/>
              </a:prstGeom>
            </p:spPr>
          </p:pic>
        </p:grpSp>
        <p:pic>
          <p:nvPicPr>
            <p:cNvPr id="32" name="図 31"/>
            <p:cNvPicPr>
              <a:picLocks noChangeAspect="1"/>
            </p:cNvPicPr>
            <p:nvPr/>
          </p:nvPicPr>
          <p:blipFill rotWithShape="1">
            <a:blip r:embed="rId9">
              <a:extLst>
                <a:ext uri="{28A0092B-C50C-407E-A947-70E740481C1C}">
                  <a14:useLocalDpi xmlns:a14="http://schemas.microsoft.com/office/drawing/2010/main" val="0"/>
                </a:ext>
              </a:extLst>
            </a:blip>
            <a:srcRect b="23205"/>
            <a:stretch/>
          </p:blipFill>
          <p:spPr>
            <a:xfrm flipH="1">
              <a:off x="1740141" y="2782450"/>
              <a:ext cx="1953698" cy="1640747"/>
            </a:xfrm>
            <a:prstGeom prst="rect">
              <a:avLst/>
            </a:prstGeom>
          </p:spPr>
        </p:pic>
      </p:grpSp>
      <p:sp>
        <p:nvSpPr>
          <p:cNvPr id="33" name="Shape 110"/>
          <p:cNvSpPr txBox="1">
            <a:spLocks/>
          </p:cNvSpPr>
          <p:nvPr/>
        </p:nvSpPr>
        <p:spPr>
          <a:xfrm>
            <a:off x="3113417" y="752505"/>
            <a:ext cx="6028502" cy="627641"/>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4000"/>
              </a:lnSpc>
            </a:pPr>
            <a:r>
              <a:rPr lang="ja-JP" altLang="en-US" dirty="0" smtClean="0">
                <a:solidFill>
                  <a:schemeClr val="bg2"/>
                </a:solidFill>
                <a:latin typeface="メイリオ" panose="020B0604030504040204" pitchFamily="50" charset="-128"/>
                <a:ea typeface="メイリオ" panose="020B0604030504040204" pitchFamily="50" charset="-128"/>
              </a:rPr>
              <a:t>児童生徒が</a:t>
            </a:r>
            <a:r>
              <a:rPr lang="ja-JP" altLang="en-US" dirty="0">
                <a:solidFill>
                  <a:schemeClr val="bg2"/>
                </a:solidFill>
                <a:latin typeface="メイリオ" panose="020B0604030504040204" pitchFamily="50" charset="-128"/>
                <a:ea typeface="メイリオ" panose="020B0604030504040204" pitchFamily="50" charset="-128"/>
              </a:rPr>
              <a:t>お互いを尊重しあえる学級・クラス作り</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
        <p:nvSpPr>
          <p:cNvPr id="36" name="Shape 110">
            <a:extLst>
              <a:ext uri="{FF2B5EF4-FFF2-40B4-BE49-F238E27FC236}">
                <a16:creationId xmlns:a16="http://schemas.microsoft.com/office/drawing/2014/main" id="{0165EFEC-1D6A-49C1-92E0-12815F3A4312}"/>
              </a:ext>
            </a:extLst>
          </p:cNvPr>
          <p:cNvSpPr txBox="1">
            <a:spLocks/>
          </p:cNvSpPr>
          <p:nvPr/>
        </p:nvSpPr>
        <p:spPr>
          <a:xfrm>
            <a:off x="248561" y="1504597"/>
            <a:ext cx="2864856" cy="2280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altLang="ja-JP" sz="2400" dirty="0">
                <a:solidFill>
                  <a:schemeClr val="bg2"/>
                </a:solidFill>
                <a:latin typeface="メイリオ" panose="020B0604030504040204" pitchFamily="50" charset="-128"/>
                <a:ea typeface="メイリオ" panose="020B0604030504040204" pitchFamily="50" charset="-128"/>
              </a:rPr>
              <a:t>〈</a:t>
            </a:r>
            <a:r>
              <a:rPr lang="ja-JP" altLang="en-US" sz="2400" dirty="0">
                <a:solidFill>
                  <a:schemeClr val="bg2"/>
                </a:solidFill>
                <a:latin typeface="メイリオ" panose="020B0604030504040204" pitchFamily="50" charset="-128"/>
                <a:ea typeface="メイリオ" panose="020B0604030504040204" pitchFamily="50" charset="-128"/>
              </a:rPr>
              <a:t>先生</a:t>
            </a:r>
            <a:r>
              <a:rPr lang="en-US" altLang="ja-JP" sz="2400" dirty="0">
                <a:solidFill>
                  <a:schemeClr val="bg2"/>
                </a:solidFill>
                <a:latin typeface="メイリオ" panose="020B0604030504040204" pitchFamily="50" charset="-128"/>
                <a:ea typeface="メイリオ" panose="020B0604030504040204" pitchFamily="50" charset="-128"/>
              </a:rPr>
              <a:t>〉</a:t>
            </a:r>
          </a:p>
          <a:p>
            <a:r>
              <a:rPr lang="ja-JP" altLang="en-US" dirty="0">
                <a:solidFill>
                  <a:schemeClr val="bg2"/>
                </a:solidFill>
                <a:latin typeface="メイリオ" panose="020B0604030504040204" pitchFamily="50" charset="-128"/>
                <a:ea typeface="メイリオ" panose="020B0604030504040204" pitchFamily="50" charset="-128"/>
              </a:rPr>
              <a:t>・信頼関係を築くよう</a:t>
            </a:r>
            <a:endParaRPr lang="en-US" altLang="ja-JP"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　な取組</a:t>
            </a:r>
            <a:endParaRPr lang="en-US" altLang="ja-JP"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・自己理解、他者理解　</a:t>
            </a:r>
            <a:endParaRPr lang="en-US" altLang="ja-JP"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　を促すような取組</a:t>
            </a:r>
            <a:endParaRPr lang="en-US" altLang="ja-JP" dirty="0">
              <a:solidFill>
                <a:schemeClr val="bg2"/>
              </a:solidFill>
              <a:latin typeface="メイリオ" panose="020B0604030504040204" pitchFamily="50" charset="-128"/>
              <a:ea typeface="メイリオ" panose="020B0604030504040204" pitchFamily="50" charset="-128"/>
            </a:endParaRPr>
          </a:p>
          <a:p>
            <a:r>
              <a:rPr lang="en-US" altLang="ja-JP" dirty="0">
                <a:solidFill>
                  <a:schemeClr val="bg2"/>
                </a:solidFill>
                <a:latin typeface="メイリオ" panose="020B0604030504040204" pitchFamily="50" charset="-128"/>
                <a:ea typeface="メイリオ" panose="020B0604030504040204" pitchFamily="50" charset="-128"/>
              </a:rPr>
              <a:t>               …</a:t>
            </a:r>
            <a:r>
              <a:rPr lang="en-US" altLang="ja-JP" dirty="0" err="1">
                <a:solidFill>
                  <a:schemeClr val="bg2"/>
                </a:solidFill>
                <a:latin typeface="メイリオ" panose="020B0604030504040204" pitchFamily="50" charset="-128"/>
                <a:ea typeface="メイリオ" panose="020B0604030504040204" pitchFamily="50" charset="-128"/>
              </a:rPr>
              <a:t>etc</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38" name="Shape 110">
            <a:extLst>
              <a:ext uri="{FF2B5EF4-FFF2-40B4-BE49-F238E27FC236}">
                <a16:creationId xmlns:a16="http://schemas.microsoft.com/office/drawing/2014/main" id="{03CDC9CF-D26A-41F8-ABFE-A289789DB14B}"/>
              </a:ext>
            </a:extLst>
          </p:cNvPr>
          <p:cNvSpPr txBox="1">
            <a:spLocks/>
          </p:cNvSpPr>
          <p:nvPr/>
        </p:nvSpPr>
        <p:spPr>
          <a:xfrm>
            <a:off x="6332225" y="1504861"/>
            <a:ext cx="2704362" cy="1765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en-US" altLang="ja-JP" sz="2400" dirty="0" smtClean="0">
                <a:solidFill>
                  <a:schemeClr val="bg2"/>
                </a:solidFill>
                <a:latin typeface="メイリオ" panose="020B0604030504040204" pitchFamily="50" charset="-128"/>
                <a:ea typeface="メイリオ" panose="020B0604030504040204" pitchFamily="50" charset="-128"/>
              </a:rPr>
              <a:t>〈</a:t>
            </a:r>
            <a:r>
              <a:rPr lang="ja-JP" altLang="en-US" sz="2400" dirty="0" smtClean="0">
                <a:solidFill>
                  <a:schemeClr val="bg2"/>
                </a:solidFill>
                <a:latin typeface="メイリオ" panose="020B0604030504040204" pitchFamily="50" charset="-128"/>
                <a:ea typeface="メイリオ" panose="020B0604030504040204" pitchFamily="50" charset="-128"/>
              </a:rPr>
              <a:t>児童生徒</a:t>
            </a:r>
            <a:r>
              <a:rPr lang="en-US" altLang="ja-JP" sz="2400" dirty="0" smtClean="0">
                <a:solidFill>
                  <a:schemeClr val="bg2"/>
                </a:solidFill>
                <a:latin typeface="メイリオ" panose="020B0604030504040204" pitchFamily="50" charset="-128"/>
                <a:ea typeface="メイリオ" panose="020B0604030504040204" pitchFamily="50" charset="-128"/>
              </a:rPr>
              <a:t>〉</a:t>
            </a:r>
            <a:endParaRPr lang="en-US" altLang="ja-JP" sz="2400"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・自然と助け合う</a:t>
            </a:r>
            <a:endParaRPr lang="en-US" altLang="ja-JP" dirty="0">
              <a:solidFill>
                <a:schemeClr val="bg2"/>
              </a:solidFill>
              <a:latin typeface="メイリオ" panose="020B0604030504040204" pitchFamily="50" charset="-128"/>
              <a:ea typeface="メイリオ" panose="020B0604030504040204" pitchFamily="50" charset="-128"/>
            </a:endParaRPr>
          </a:p>
          <a:p>
            <a:r>
              <a:rPr lang="ja-JP" altLang="en-US" dirty="0">
                <a:solidFill>
                  <a:schemeClr val="bg2"/>
                </a:solidFill>
                <a:latin typeface="メイリオ" panose="020B0604030504040204" pitchFamily="50" charset="-128"/>
                <a:ea typeface="メイリオ" panose="020B0604030504040204" pitchFamily="50" charset="-128"/>
              </a:rPr>
              <a:t>・自然と尊重し合う</a:t>
            </a:r>
            <a:endParaRPr lang="en-US" altLang="ja-JP" dirty="0">
              <a:solidFill>
                <a:schemeClr val="bg2"/>
              </a:solidFill>
              <a:latin typeface="メイリオ" panose="020B0604030504040204" pitchFamily="50" charset="-128"/>
              <a:ea typeface="メイリオ" panose="020B0604030504040204" pitchFamily="50" charset="-128"/>
            </a:endParaRPr>
          </a:p>
          <a:p>
            <a:r>
              <a:rPr lang="en-US" altLang="ja-JP" dirty="0">
                <a:solidFill>
                  <a:schemeClr val="bg2"/>
                </a:solidFill>
                <a:latin typeface="メイリオ" panose="020B0604030504040204" pitchFamily="50" charset="-128"/>
                <a:ea typeface="メイリオ" panose="020B0604030504040204" pitchFamily="50" charset="-128"/>
              </a:rPr>
              <a:t>                     …</a:t>
            </a:r>
            <a:r>
              <a:rPr lang="en-US" altLang="ja-JP" dirty="0" err="1">
                <a:solidFill>
                  <a:schemeClr val="bg2"/>
                </a:solidFill>
                <a:latin typeface="メイリオ" panose="020B0604030504040204" pitchFamily="50" charset="-128"/>
                <a:ea typeface="メイリオ" panose="020B0604030504040204" pitchFamily="50" charset="-128"/>
              </a:rPr>
              <a:t>etc</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39" name="Shape 110">
            <a:extLst>
              <a:ext uri="{FF2B5EF4-FFF2-40B4-BE49-F238E27FC236}">
                <a16:creationId xmlns:a16="http://schemas.microsoft.com/office/drawing/2014/main" id="{B4663419-CD8F-4BA8-8AA6-0B6B25C63ED8}"/>
              </a:ext>
            </a:extLst>
          </p:cNvPr>
          <p:cNvSpPr txBox="1">
            <a:spLocks/>
          </p:cNvSpPr>
          <p:nvPr/>
        </p:nvSpPr>
        <p:spPr>
          <a:xfrm>
            <a:off x="3896274" y="4289168"/>
            <a:ext cx="4409069" cy="5857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ja-JP" altLang="en-US" sz="3200" dirty="0">
                <a:solidFill>
                  <a:srgbClr val="FF0000"/>
                </a:solidFill>
                <a:latin typeface="メイリオ" panose="020B0604030504040204" pitchFamily="50" charset="-128"/>
                <a:ea typeface="メイリオ" panose="020B0604030504040204" pitchFamily="50" charset="-128"/>
              </a:rPr>
              <a:t>居心地の良いクラス</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931573782"/>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2174749" cy="435600"/>
          </a:xfrm>
          <a:prstGeom prst="rect">
            <a:avLst/>
          </a:prstGeom>
        </p:spPr>
        <p:txBody>
          <a:bodyPr spcFirstLastPara="1" wrap="square" lIns="91425" tIns="91425" rIns="91425" bIns="91425" anchor="ctr" anchorCtr="0">
            <a:noAutofit/>
          </a:bodyPr>
          <a:lstStyle/>
          <a:p>
            <a:pPr lvl="0"/>
            <a:r>
              <a:rPr lang="ja-JP" altLang="en-US" sz="4000" dirty="0">
                <a:solidFill>
                  <a:schemeClr val="bg2"/>
                </a:solidFill>
                <a:latin typeface="メイリオ" panose="020B0604030504040204" pitchFamily="50" charset="-128"/>
                <a:ea typeface="メイリオ" panose="020B0604030504040204" pitchFamily="50" charset="-128"/>
              </a:rPr>
              <a:t>参考</a:t>
            </a:r>
            <a:endParaRPr sz="48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3" name="Shape 110"/>
          <p:cNvSpPr txBox="1">
            <a:spLocks/>
          </p:cNvSpPr>
          <p:nvPr/>
        </p:nvSpPr>
        <p:spPr>
          <a:xfrm>
            <a:off x="6129781" y="4334630"/>
            <a:ext cx="3097145" cy="7018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1500"/>
              </a:lnSpc>
            </a:pPr>
            <a:r>
              <a:rPr lang="en-US" altLang="ja-JP" sz="1200" dirty="0">
                <a:solidFill>
                  <a:schemeClr val="bg2"/>
                </a:solidFill>
                <a:latin typeface="メイリオ" panose="020B0604030504040204" pitchFamily="50" charset="-128"/>
                <a:ea typeface="メイリオ" panose="020B0604030504040204" pitchFamily="50" charset="-128"/>
              </a:rPr>
              <a:t>H30</a:t>
            </a:r>
            <a:r>
              <a:rPr lang="ja-JP" altLang="en-US" sz="1200" dirty="0">
                <a:solidFill>
                  <a:schemeClr val="bg2"/>
                </a:solidFill>
                <a:latin typeface="メイリオ" panose="020B0604030504040204" pitchFamily="50" charset="-128"/>
                <a:ea typeface="メイリオ" panose="020B0604030504040204" pitchFamily="50" charset="-128"/>
              </a:rPr>
              <a:t> </a:t>
            </a:r>
            <a:r>
              <a:rPr lang="ja-JP" altLang="en-US" sz="1200" dirty="0" smtClean="0">
                <a:solidFill>
                  <a:schemeClr val="bg2"/>
                </a:solidFill>
                <a:latin typeface="メイリオ" panose="020B0604030504040204" pitchFamily="50" charset="-128"/>
                <a:ea typeface="メイリオ" panose="020B0604030504040204" pitchFamily="50" charset="-128"/>
              </a:rPr>
              <a:t>青森県</a:t>
            </a:r>
            <a:r>
              <a:rPr lang="ja-JP" altLang="en-US" sz="1200" dirty="0">
                <a:solidFill>
                  <a:schemeClr val="bg2"/>
                </a:solidFill>
                <a:latin typeface="メイリオ" panose="020B0604030504040204" pitchFamily="50" charset="-128"/>
                <a:ea typeface="メイリオ" panose="020B0604030504040204" pitchFamily="50" charset="-128"/>
              </a:rPr>
              <a:t>総合学校教育センター</a:t>
            </a:r>
            <a:endParaRPr lang="en-US" altLang="ja-JP" sz="1200" dirty="0">
              <a:solidFill>
                <a:schemeClr val="bg2"/>
              </a:solidFill>
              <a:latin typeface="メイリオ" panose="020B0604030504040204" pitchFamily="50" charset="-128"/>
              <a:ea typeface="メイリオ" panose="020B0604030504040204" pitchFamily="50" charset="-128"/>
            </a:endParaRPr>
          </a:p>
          <a:p>
            <a:pPr>
              <a:lnSpc>
                <a:spcPts val="1500"/>
              </a:lnSpc>
            </a:pPr>
            <a:r>
              <a:rPr lang="ja-JP" altLang="en-US" sz="1200" dirty="0">
                <a:solidFill>
                  <a:schemeClr val="bg2"/>
                </a:solidFill>
                <a:latin typeface="メイリオ" panose="020B0604030504040204" pitchFamily="50" charset="-128"/>
                <a:ea typeface="メイリオ" panose="020B0604030504040204" pitchFamily="50" charset="-128"/>
              </a:rPr>
              <a:t>「うきうきわくわく学級・</a:t>
            </a:r>
            <a:endParaRPr lang="en-US" altLang="ja-JP" sz="1200" dirty="0">
              <a:solidFill>
                <a:schemeClr val="bg2"/>
              </a:solidFill>
              <a:latin typeface="メイリオ" panose="020B0604030504040204" pitchFamily="50" charset="-128"/>
              <a:ea typeface="メイリオ" panose="020B0604030504040204" pitchFamily="50" charset="-128"/>
            </a:endParaRPr>
          </a:p>
          <a:p>
            <a:pPr>
              <a:lnSpc>
                <a:spcPts val="1500"/>
              </a:lnSpc>
            </a:pPr>
            <a:r>
              <a:rPr lang="ja-JP" altLang="en-US" sz="1200" dirty="0">
                <a:solidFill>
                  <a:schemeClr val="bg2"/>
                </a:solidFill>
                <a:latin typeface="メイリオ" panose="020B0604030504040204" pitchFamily="50" charset="-128"/>
                <a:ea typeface="メイリオ" panose="020B0604030504040204" pitchFamily="50" charset="-128"/>
              </a:rPr>
              <a:t>　ホームルーム経営プロジェクト」発行</a:t>
            </a:r>
            <a:endParaRPr lang="en-US" altLang="ja-JP" sz="1200" dirty="0">
              <a:solidFill>
                <a:schemeClr val="bg2"/>
              </a:solidFill>
              <a:latin typeface="メイリオ" panose="020B0604030504040204" pitchFamily="50" charset="-128"/>
              <a:ea typeface="メイリオ" panose="020B0604030504040204" pitchFamily="50" charset="-128"/>
            </a:endParaRPr>
          </a:p>
          <a:p>
            <a:pPr>
              <a:lnSpc>
                <a:spcPts val="1500"/>
              </a:lnSpc>
            </a:pPr>
            <a:endParaRPr lang="en-US" altLang="ja-JP" sz="1200" dirty="0">
              <a:solidFill>
                <a:schemeClr val="bg2"/>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BAF3587F-7707-4B5F-A718-0566132A5D0C}"/>
              </a:ext>
            </a:extLst>
          </p:cNvPr>
          <p:cNvSpPr/>
          <p:nvPr/>
        </p:nvSpPr>
        <p:spPr>
          <a:xfrm>
            <a:off x="51062" y="50570"/>
            <a:ext cx="3276000" cy="540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grpSp>
        <p:nvGrpSpPr>
          <p:cNvPr id="9" name="グループ化 8"/>
          <p:cNvGrpSpPr/>
          <p:nvPr/>
        </p:nvGrpSpPr>
        <p:grpSpPr>
          <a:xfrm>
            <a:off x="722934" y="3751190"/>
            <a:ext cx="4579520" cy="1166416"/>
            <a:chOff x="1036476" y="3551051"/>
            <a:chExt cx="4579520" cy="1166416"/>
          </a:xfrm>
        </p:grpSpPr>
        <p:sp>
          <p:nvSpPr>
            <p:cNvPr id="38" name="Shape 110"/>
            <p:cNvSpPr txBox="1">
              <a:spLocks/>
            </p:cNvSpPr>
            <p:nvPr/>
          </p:nvSpPr>
          <p:spPr>
            <a:xfrm>
              <a:off x="1131083" y="3609141"/>
              <a:ext cx="4484913" cy="11083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600"/>
                </a:lnSpc>
              </a:pPr>
              <a:r>
                <a:rPr lang="ja-JP" altLang="en-US" dirty="0">
                  <a:solidFill>
                    <a:schemeClr val="bg2"/>
                  </a:solidFill>
                  <a:latin typeface="メイリオ" panose="020B0604030504040204" pitchFamily="50" charset="-128"/>
                  <a:ea typeface="メイリオ" panose="020B0604030504040204" pitchFamily="50" charset="-128"/>
                </a:rPr>
                <a:t>児童生徒がうきうきワクワクできる</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600"/>
                </a:lnSpc>
              </a:pPr>
              <a:r>
                <a:rPr lang="ja-JP" altLang="en-US" dirty="0">
                  <a:solidFill>
                    <a:schemeClr val="bg2"/>
                  </a:solidFill>
                  <a:latin typeface="メイリオ" panose="020B0604030504040204" pitchFamily="50" charset="-128"/>
                  <a:ea typeface="メイリオ" panose="020B0604030504040204" pitchFamily="50" charset="-128"/>
                </a:rPr>
                <a:t>学級・ホームルームづくりのための</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600"/>
                </a:lnSpc>
              </a:pPr>
              <a:r>
                <a:rPr lang="ja-JP" altLang="en-US" dirty="0">
                  <a:solidFill>
                    <a:schemeClr val="bg2"/>
                  </a:solidFill>
                  <a:latin typeface="メイリオ" panose="020B0604030504040204" pitchFamily="50" charset="-128"/>
                  <a:ea typeface="メイリオ" panose="020B0604030504040204" pitchFamily="50" charset="-128"/>
                </a:rPr>
                <a:t>アイディアがいっぱい</a:t>
              </a: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41" name="角丸四角形吹き出し 40"/>
            <p:cNvSpPr/>
            <p:nvPr/>
          </p:nvSpPr>
          <p:spPr>
            <a:xfrm>
              <a:off x="1036476" y="3551051"/>
              <a:ext cx="4412805" cy="1166416"/>
            </a:xfrm>
            <a:prstGeom prst="wedgeRoundRectCallout">
              <a:avLst>
                <a:gd name="adj1" fmla="val -6020"/>
                <a:gd name="adj2" fmla="val -93924"/>
                <a:gd name="adj3" fmla="val 16667"/>
              </a:avLst>
            </a:prstGeom>
            <a:noFill/>
            <a:ln w="508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grpSp>
      <p:grpSp>
        <p:nvGrpSpPr>
          <p:cNvPr id="4" name="グループ化 3"/>
          <p:cNvGrpSpPr/>
          <p:nvPr/>
        </p:nvGrpSpPr>
        <p:grpSpPr>
          <a:xfrm>
            <a:off x="6301846" y="1074677"/>
            <a:ext cx="2524083" cy="3506690"/>
            <a:chOff x="6340366" y="973278"/>
            <a:chExt cx="2524083" cy="3506690"/>
          </a:xfrm>
        </p:grpSpPr>
        <p:grpSp>
          <p:nvGrpSpPr>
            <p:cNvPr id="3" name="グループ化 2"/>
            <p:cNvGrpSpPr/>
            <p:nvPr/>
          </p:nvGrpSpPr>
          <p:grpSpPr>
            <a:xfrm>
              <a:off x="6340366" y="973278"/>
              <a:ext cx="2524083" cy="3506690"/>
              <a:chOff x="6407213" y="1206726"/>
              <a:chExt cx="2524083" cy="3506690"/>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213" y="1206726"/>
                <a:ext cx="2524079" cy="1620000"/>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213" y="3093416"/>
                <a:ext cx="2524083" cy="1620000"/>
              </a:xfrm>
              <a:prstGeom prst="rect">
                <a:avLst/>
              </a:prstGeom>
            </p:spPr>
          </p:pic>
        </p:grpSp>
        <p:grpSp>
          <p:nvGrpSpPr>
            <p:cNvPr id="2" name="グループ化 1"/>
            <p:cNvGrpSpPr/>
            <p:nvPr/>
          </p:nvGrpSpPr>
          <p:grpSpPr>
            <a:xfrm>
              <a:off x="6905774" y="1768949"/>
              <a:ext cx="1622201" cy="1532187"/>
              <a:chOff x="3517097" y="2189507"/>
              <a:chExt cx="2350989" cy="2305460"/>
            </a:xfrm>
          </p:grpSpPr>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097" y="2189507"/>
                <a:ext cx="2350989" cy="2305460"/>
              </a:xfrm>
              <a:prstGeom prst="rect">
                <a:avLst/>
              </a:prstGeom>
            </p:spPr>
          </p:pic>
          <p:pic>
            <p:nvPicPr>
              <p:cNvPr id="7" name="図 6"/>
              <p:cNvPicPr>
                <a:picLocks noChangeAspect="1"/>
              </p:cNvPicPr>
              <p:nvPr/>
            </p:nvPicPr>
            <p:blipFill rotWithShape="1">
              <a:blip r:embed="rId7"/>
              <a:srcRect l="34633" t="21618" r="38474" b="11594"/>
              <a:stretch/>
            </p:blipFill>
            <p:spPr>
              <a:xfrm rot="1250707">
                <a:off x="3949339" y="2408807"/>
                <a:ext cx="1508111" cy="1764000"/>
              </a:xfrm>
              <a:prstGeom prst="rect">
                <a:avLst/>
              </a:prstGeom>
              <a:ln>
                <a:noFill/>
              </a:ln>
              <a:effectLst>
                <a:softEdge rad="112500"/>
              </a:effectLst>
            </p:spPr>
          </p:pic>
        </p:grpSp>
      </p:grpSp>
      <p:sp>
        <p:nvSpPr>
          <p:cNvPr id="40" name="Shape 110"/>
          <p:cNvSpPr txBox="1">
            <a:spLocks/>
          </p:cNvSpPr>
          <p:nvPr/>
        </p:nvSpPr>
        <p:spPr>
          <a:xfrm>
            <a:off x="67671" y="2408898"/>
            <a:ext cx="6354299" cy="836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2800"/>
              </a:lnSpc>
            </a:pPr>
            <a:r>
              <a:rPr lang="ja-JP" altLang="en-US" sz="2400" dirty="0">
                <a:solidFill>
                  <a:srgbClr val="FF0000"/>
                </a:solidFill>
                <a:latin typeface="メイリオ" panose="020B0604030504040204" pitchFamily="50" charset="-128"/>
                <a:ea typeface="メイリオ" panose="020B0604030504040204" pitchFamily="50" charset="-128"/>
              </a:rPr>
              <a:t>「学級開きや普段のホームルーム活動で</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2800"/>
              </a:lnSpc>
            </a:pPr>
            <a:r>
              <a:rPr lang="ja-JP" altLang="en-US" sz="2400" dirty="0">
                <a:solidFill>
                  <a:srgbClr val="FF0000"/>
                </a:solidFill>
                <a:latin typeface="メイリオ" panose="020B0604030504040204" pitchFamily="50" charset="-128"/>
                <a:ea typeface="メイリオ" panose="020B0604030504040204" pitchFamily="50" charset="-128"/>
              </a:rPr>
              <a:t>　　　　　　　使えるグループアプローチ」</a:t>
            </a:r>
            <a:endParaRPr lang="en-US" altLang="ja-JP" sz="2400" dirty="0">
              <a:solidFill>
                <a:srgbClr val="FF0000"/>
              </a:solidFill>
              <a:latin typeface="メイリオ" panose="020B0604030504040204" pitchFamily="50" charset="-128"/>
              <a:ea typeface="メイリオ" panose="020B0604030504040204" pitchFamily="50" charset="-128"/>
            </a:endParaRPr>
          </a:p>
        </p:txBody>
      </p:sp>
      <p:sp>
        <p:nvSpPr>
          <p:cNvPr id="20" name="Shape 110"/>
          <p:cNvSpPr txBox="1">
            <a:spLocks/>
          </p:cNvSpPr>
          <p:nvPr/>
        </p:nvSpPr>
        <p:spPr>
          <a:xfrm>
            <a:off x="620491" y="1402139"/>
            <a:ext cx="4340015" cy="13373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3000"/>
              </a:lnSpc>
            </a:pPr>
            <a:r>
              <a:rPr lang="ja-JP" altLang="en-US" dirty="0">
                <a:solidFill>
                  <a:schemeClr val="bg2"/>
                </a:solidFill>
                <a:latin typeface="メイリオ" panose="020B0604030504040204" pitchFamily="50" charset="-128"/>
                <a:ea typeface="メイリオ" panose="020B0604030504040204" pitchFamily="50" charset="-128"/>
              </a:rPr>
              <a:t>子供達のより良い関係作りのために</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000"/>
              </a:lnSpc>
            </a:pPr>
            <a:r>
              <a:rPr lang="ja-JP" altLang="en-US" dirty="0">
                <a:solidFill>
                  <a:schemeClr val="bg2"/>
                </a:solidFill>
                <a:latin typeface="メイリオ" panose="020B0604030504040204" pitchFamily="50" charset="-128"/>
                <a:ea typeface="メイリオ" panose="020B0604030504040204" pitchFamily="50" charset="-128"/>
              </a:rPr>
              <a:t>お互いを尊重しあえるために</a:t>
            </a:r>
            <a:endParaRPr lang="en-US" altLang="ja-JP" dirty="0">
              <a:solidFill>
                <a:schemeClr val="bg2"/>
              </a:solidFill>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1215306001"/>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F8AC44E-2A34-410A-A1DB-131BEF6B773E}"/>
              </a:ext>
            </a:extLst>
          </p:cNvPr>
          <p:cNvSpPr/>
          <p:nvPr/>
        </p:nvSpPr>
        <p:spPr>
          <a:xfrm>
            <a:off x="4384713" y="4681675"/>
            <a:ext cx="4460878" cy="29886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Shape 110"/>
          <p:cNvSpPr txBox="1">
            <a:spLocks noGrp="1"/>
          </p:cNvSpPr>
          <p:nvPr>
            <p:ph type="title"/>
          </p:nvPr>
        </p:nvSpPr>
        <p:spPr>
          <a:xfrm>
            <a:off x="1381250" y="646620"/>
            <a:ext cx="4450208" cy="948576"/>
          </a:xfrm>
          <a:prstGeom prst="rect">
            <a:avLst/>
          </a:prstGeom>
          <a:solidFill>
            <a:schemeClr val="lt1"/>
          </a:solidFill>
        </p:spPr>
        <p:txBody>
          <a:bodyPr spcFirstLastPara="1" wrap="square" lIns="91425" tIns="91425" rIns="91425" bIns="91425" anchor="ctr" anchorCtr="0">
            <a:noAutofit/>
          </a:bodyPr>
          <a:lstStyle/>
          <a:p>
            <a:pPr lvl="0"/>
            <a:r>
              <a:rPr lang="ja-JP" altLang="en-US" sz="3200" b="0" dirty="0">
                <a:solidFill>
                  <a:schemeClr val="bg2"/>
                </a:solidFill>
                <a:latin typeface="メイリオ" panose="020B0604030504040204" pitchFamily="50" charset="-128"/>
                <a:ea typeface="メイリオ" panose="020B0604030504040204" pitchFamily="50" charset="-128"/>
              </a:rPr>
              <a:t>プロジェクトの</a:t>
            </a:r>
            <a:r>
              <a:rPr lang="ja-JP" altLang="en-US" sz="4800" b="0" dirty="0">
                <a:solidFill>
                  <a:schemeClr val="bg2"/>
                </a:solidFill>
                <a:latin typeface="メイリオ" panose="020B0604030504040204" pitchFamily="50" charset="-128"/>
                <a:ea typeface="メイリオ" panose="020B0604030504040204" pitchFamily="50" charset="-128"/>
              </a:rPr>
              <a:t>取組</a:t>
            </a:r>
            <a:endParaRPr sz="60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 name="Shape 300">
            <a:extLst>
              <a:ext uri="{FF2B5EF4-FFF2-40B4-BE49-F238E27FC236}">
                <a16:creationId xmlns:a16="http://schemas.microsoft.com/office/drawing/2014/main" id="{6C7D1412-A22F-4294-963F-B1F8211359CA}"/>
              </a:ext>
            </a:extLst>
          </p:cNvPr>
          <p:cNvSpPr/>
          <p:nvPr/>
        </p:nvSpPr>
        <p:spPr>
          <a:xfrm>
            <a:off x="1108870" y="2506806"/>
            <a:ext cx="1685100" cy="1685100"/>
          </a:xfrm>
          <a:prstGeom prst="ellipse">
            <a:avLst/>
          </a:prstGeom>
          <a:noFill/>
          <a:ln w="114300" cap="flat"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b="1" dirty="0">
                <a:solidFill>
                  <a:schemeClr val="bg2"/>
                </a:solidFill>
                <a:latin typeface="メイリオ" panose="020B0604030504040204" pitchFamily="50" charset="-128"/>
                <a:ea typeface="メイリオ" panose="020B0604030504040204" pitchFamily="50" charset="-128"/>
                <a:cs typeface="Lora"/>
                <a:sym typeface="Lora"/>
              </a:rPr>
              <a:t>カテゴリー分類</a:t>
            </a:r>
            <a:endParaRPr b="1" dirty="0">
              <a:solidFill>
                <a:schemeClr val="bg2"/>
              </a:solidFill>
              <a:latin typeface="メイリオ" panose="020B0604030504040204" pitchFamily="50" charset="-128"/>
              <a:ea typeface="メイリオ" panose="020B0604030504040204" pitchFamily="50" charset="-128"/>
              <a:cs typeface="Lora"/>
              <a:sym typeface="Lora"/>
            </a:endParaRPr>
          </a:p>
        </p:txBody>
      </p:sp>
      <p:sp>
        <p:nvSpPr>
          <p:cNvPr id="19" name="Shape 301">
            <a:extLst>
              <a:ext uri="{FF2B5EF4-FFF2-40B4-BE49-F238E27FC236}">
                <a16:creationId xmlns:a16="http://schemas.microsoft.com/office/drawing/2014/main" id="{973B193D-EF8C-486C-BBBB-1240F138B818}"/>
              </a:ext>
            </a:extLst>
          </p:cNvPr>
          <p:cNvSpPr/>
          <p:nvPr/>
        </p:nvSpPr>
        <p:spPr>
          <a:xfrm>
            <a:off x="6330628" y="2506806"/>
            <a:ext cx="1685100" cy="1685100"/>
          </a:xfrm>
          <a:prstGeom prst="ellipse">
            <a:avLst/>
          </a:prstGeom>
          <a:noFill/>
          <a:ln w="114300" cap="flat"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b="1" dirty="0">
                <a:solidFill>
                  <a:schemeClr val="bg2"/>
                </a:solidFill>
                <a:latin typeface="メイリオ" panose="020B0604030504040204" pitchFamily="50" charset="-128"/>
                <a:ea typeface="メイリオ" panose="020B0604030504040204" pitchFamily="50" charset="-128"/>
                <a:cs typeface="Lora"/>
                <a:sym typeface="Lora"/>
              </a:rPr>
              <a:t>課題の抽出</a:t>
            </a:r>
            <a:endParaRPr b="1" dirty="0">
              <a:solidFill>
                <a:schemeClr val="bg2"/>
              </a:solidFill>
              <a:latin typeface="メイリオ" panose="020B0604030504040204" pitchFamily="50" charset="-128"/>
              <a:ea typeface="メイリオ" panose="020B0604030504040204" pitchFamily="50" charset="-128"/>
              <a:cs typeface="Lora"/>
              <a:sym typeface="Lora"/>
            </a:endParaRPr>
          </a:p>
        </p:txBody>
      </p:sp>
      <p:sp>
        <p:nvSpPr>
          <p:cNvPr id="20" name="Shape 302">
            <a:extLst>
              <a:ext uri="{FF2B5EF4-FFF2-40B4-BE49-F238E27FC236}">
                <a16:creationId xmlns:a16="http://schemas.microsoft.com/office/drawing/2014/main" id="{494DFC38-20EA-4C0E-A582-4C40DD14B737}"/>
              </a:ext>
            </a:extLst>
          </p:cNvPr>
          <p:cNvSpPr/>
          <p:nvPr/>
        </p:nvSpPr>
        <p:spPr>
          <a:xfrm>
            <a:off x="3719770" y="2506806"/>
            <a:ext cx="1685100" cy="1685100"/>
          </a:xfrm>
          <a:prstGeom prst="ellipse">
            <a:avLst/>
          </a:prstGeom>
          <a:noFill/>
          <a:ln w="114300" cap="flat"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b="1" dirty="0">
                <a:solidFill>
                  <a:schemeClr val="bg2"/>
                </a:solidFill>
                <a:latin typeface="メイリオ" panose="020B0604030504040204" pitchFamily="50" charset="-128"/>
                <a:ea typeface="メイリオ" panose="020B0604030504040204" pitchFamily="50" charset="-128"/>
                <a:cs typeface="Lora"/>
                <a:sym typeface="Lora"/>
              </a:rPr>
              <a:t>データ</a:t>
            </a:r>
            <a:r>
              <a:rPr lang="en-US" altLang="ja-JP" b="1" dirty="0">
                <a:solidFill>
                  <a:schemeClr val="bg2"/>
                </a:solidFill>
                <a:latin typeface="メイリオ" panose="020B0604030504040204" pitchFamily="50" charset="-128"/>
                <a:ea typeface="メイリオ" panose="020B0604030504040204" pitchFamily="50" charset="-128"/>
                <a:cs typeface="Lora"/>
                <a:sym typeface="Lora"/>
              </a:rPr>
              <a:t/>
            </a:r>
            <a:br>
              <a:rPr lang="en-US" altLang="ja-JP" b="1" dirty="0">
                <a:solidFill>
                  <a:schemeClr val="bg2"/>
                </a:solidFill>
                <a:latin typeface="メイリオ" panose="020B0604030504040204" pitchFamily="50" charset="-128"/>
                <a:ea typeface="メイリオ" panose="020B0604030504040204" pitchFamily="50" charset="-128"/>
                <a:cs typeface="Lora"/>
                <a:sym typeface="Lora"/>
              </a:rPr>
            </a:br>
            <a:r>
              <a:rPr lang="ja-JP" altLang="en-US" b="1" dirty="0">
                <a:solidFill>
                  <a:schemeClr val="bg2"/>
                </a:solidFill>
                <a:latin typeface="メイリオ" panose="020B0604030504040204" pitchFamily="50" charset="-128"/>
                <a:ea typeface="メイリオ" panose="020B0604030504040204" pitchFamily="50" charset="-128"/>
                <a:cs typeface="Lora"/>
                <a:sym typeface="Lora"/>
              </a:rPr>
              <a:t>一覧作成</a:t>
            </a:r>
            <a:endParaRPr b="1" dirty="0">
              <a:solidFill>
                <a:schemeClr val="bg2"/>
              </a:solidFill>
              <a:latin typeface="メイリオ" panose="020B0604030504040204" pitchFamily="50" charset="-128"/>
              <a:ea typeface="メイリオ" panose="020B0604030504040204" pitchFamily="50" charset="-128"/>
              <a:cs typeface="Lora"/>
              <a:sym typeface="Lora"/>
            </a:endParaRPr>
          </a:p>
        </p:txBody>
      </p:sp>
      <p:cxnSp>
        <p:nvCxnSpPr>
          <p:cNvPr id="21" name="Shape 303">
            <a:extLst>
              <a:ext uri="{FF2B5EF4-FFF2-40B4-BE49-F238E27FC236}">
                <a16:creationId xmlns:a16="http://schemas.microsoft.com/office/drawing/2014/main" id="{A931EE4F-D674-472A-9B0E-2E75C7898475}"/>
              </a:ext>
            </a:extLst>
          </p:cNvPr>
          <p:cNvCxnSpPr>
            <a:endCxn id="20" idx="2"/>
          </p:cNvCxnSpPr>
          <p:nvPr/>
        </p:nvCxnSpPr>
        <p:spPr>
          <a:xfrm>
            <a:off x="2793970" y="3349356"/>
            <a:ext cx="925800" cy="0"/>
          </a:xfrm>
          <a:prstGeom prst="straightConnector1">
            <a:avLst/>
          </a:prstGeom>
          <a:noFill/>
          <a:ln w="38100" cap="flat" cmpd="sng">
            <a:solidFill>
              <a:srgbClr val="FFCD00"/>
            </a:solidFill>
            <a:prstDash val="solid"/>
            <a:round/>
            <a:headEnd type="none" w="sm" len="sm"/>
            <a:tailEnd type="triangle" w="sm" len="sm"/>
          </a:ln>
        </p:spPr>
      </p:cxnSp>
      <p:cxnSp>
        <p:nvCxnSpPr>
          <p:cNvPr id="22" name="Shape 304">
            <a:extLst>
              <a:ext uri="{FF2B5EF4-FFF2-40B4-BE49-F238E27FC236}">
                <a16:creationId xmlns:a16="http://schemas.microsoft.com/office/drawing/2014/main" id="{4711D32C-EA90-4B6B-813E-3052E1F34862}"/>
              </a:ext>
            </a:extLst>
          </p:cNvPr>
          <p:cNvCxnSpPr>
            <a:endCxn id="19" idx="2"/>
          </p:cNvCxnSpPr>
          <p:nvPr/>
        </p:nvCxnSpPr>
        <p:spPr>
          <a:xfrm>
            <a:off x="5404828" y="3349356"/>
            <a:ext cx="925800" cy="0"/>
          </a:xfrm>
          <a:prstGeom prst="straightConnector1">
            <a:avLst/>
          </a:prstGeom>
          <a:noFill/>
          <a:ln w="38100" cap="flat" cmpd="sng">
            <a:solidFill>
              <a:srgbClr val="FFCD00"/>
            </a:solidFill>
            <a:prstDash val="solid"/>
            <a:round/>
            <a:headEnd type="none" w="sm" len="sm"/>
            <a:tailEnd type="triangle" w="sm" len="sm"/>
          </a:ln>
        </p:spPr>
      </p:cxnSp>
      <p:cxnSp>
        <p:nvCxnSpPr>
          <p:cNvPr id="24" name="Shape 303">
            <a:extLst>
              <a:ext uri="{FF2B5EF4-FFF2-40B4-BE49-F238E27FC236}">
                <a16:creationId xmlns:a16="http://schemas.microsoft.com/office/drawing/2014/main" id="{BD7D601C-3941-4834-B16E-AD2246639158}"/>
              </a:ext>
            </a:extLst>
          </p:cNvPr>
          <p:cNvCxnSpPr>
            <a:cxnSpLocks/>
          </p:cNvCxnSpPr>
          <p:nvPr/>
        </p:nvCxnSpPr>
        <p:spPr>
          <a:xfrm>
            <a:off x="1588168" y="2081735"/>
            <a:ext cx="95060" cy="377091"/>
          </a:xfrm>
          <a:prstGeom prst="straightConnector1">
            <a:avLst/>
          </a:prstGeom>
          <a:noFill/>
          <a:ln w="38100" cap="flat" cmpd="sng">
            <a:solidFill>
              <a:srgbClr val="FFCD00"/>
            </a:solidFill>
            <a:prstDash val="solid"/>
            <a:round/>
            <a:headEnd type="none" w="sm" len="sm"/>
            <a:tailEnd type="triangle" w="sm" len="sm"/>
          </a:ln>
        </p:spPr>
      </p:cxnSp>
      <p:sp>
        <p:nvSpPr>
          <p:cNvPr id="9" name="四角形: 角を丸くする 8">
            <a:extLst>
              <a:ext uri="{FF2B5EF4-FFF2-40B4-BE49-F238E27FC236}">
                <a16:creationId xmlns:a16="http://schemas.microsoft.com/office/drawing/2014/main" id="{6C1BDD2F-EF4C-4376-A72B-96CF8F6A955D}"/>
              </a:ext>
            </a:extLst>
          </p:cNvPr>
          <p:cNvSpPr/>
          <p:nvPr/>
        </p:nvSpPr>
        <p:spPr>
          <a:xfrm>
            <a:off x="120458" y="1448048"/>
            <a:ext cx="3166687" cy="628877"/>
          </a:xfrm>
          <a:prstGeom prst="roundRect">
            <a:avLst/>
          </a:prstGeom>
          <a:noFill/>
          <a:ln w="5715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2"/>
                </a:solidFill>
                <a:latin typeface="メイリオ" panose="020B0604030504040204" pitchFamily="50" charset="-128"/>
                <a:ea typeface="メイリオ" panose="020B0604030504040204" pitchFamily="50" charset="-128"/>
              </a:rPr>
              <a:t>アンケートの実施・回収</a:t>
            </a:r>
          </a:p>
        </p:txBody>
      </p:sp>
      <p:sp>
        <p:nvSpPr>
          <p:cNvPr id="28" name="四角形: 角を丸くする 27">
            <a:extLst>
              <a:ext uri="{FF2B5EF4-FFF2-40B4-BE49-F238E27FC236}">
                <a16:creationId xmlns:a16="http://schemas.microsoft.com/office/drawing/2014/main" id="{FD4C71CE-8BE4-4143-8BF7-BB0629B6E485}"/>
              </a:ext>
            </a:extLst>
          </p:cNvPr>
          <p:cNvSpPr/>
          <p:nvPr/>
        </p:nvSpPr>
        <p:spPr>
          <a:xfrm>
            <a:off x="4208444" y="4466710"/>
            <a:ext cx="4637150" cy="435542"/>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chemeClr val="bg2"/>
                </a:solidFill>
                <a:latin typeface="メイリオ" panose="020B0604030504040204" pitchFamily="50" charset="-128"/>
                <a:ea typeface="メイリオ" panose="020B0604030504040204" pitchFamily="50" charset="-128"/>
              </a:rPr>
              <a:t>GOAL</a:t>
            </a:r>
            <a:r>
              <a:rPr kumimoji="1" lang="ja-JP" altLang="en-US" sz="2000" b="1" dirty="0">
                <a:solidFill>
                  <a:schemeClr val="bg2"/>
                </a:solidFill>
                <a:latin typeface="メイリオ" panose="020B0604030504040204" pitchFamily="50" charset="-128"/>
                <a:ea typeface="メイリオ" panose="020B0604030504040204" pitchFamily="50" charset="-128"/>
              </a:rPr>
              <a:t>：成果物の</a:t>
            </a:r>
            <a:r>
              <a:rPr kumimoji="1" lang="en-US" altLang="ja-JP" sz="2000" b="1" dirty="0">
                <a:solidFill>
                  <a:schemeClr val="bg2"/>
                </a:solidFill>
                <a:latin typeface="メイリオ" panose="020B0604030504040204" pitchFamily="50" charset="-128"/>
                <a:ea typeface="メイリオ" panose="020B0604030504040204" pitchFamily="50" charset="-128"/>
              </a:rPr>
              <a:t>Web</a:t>
            </a:r>
            <a:r>
              <a:rPr kumimoji="1" lang="ja-JP" altLang="en-US" sz="2000" b="1" dirty="0">
                <a:solidFill>
                  <a:schemeClr val="bg2"/>
                </a:solidFill>
                <a:latin typeface="メイリオ" panose="020B0604030504040204" pitchFamily="50" charset="-128"/>
                <a:ea typeface="メイリオ" panose="020B0604030504040204" pitchFamily="50" charset="-128"/>
              </a:rPr>
              <a:t>アップ</a:t>
            </a:r>
          </a:p>
        </p:txBody>
      </p:sp>
      <p:cxnSp>
        <p:nvCxnSpPr>
          <p:cNvPr id="29" name="Shape 303">
            <a:extLst>
              <a:ext uri="{FF2B5EF4-FFF2-40B4-BE49-F238E27FC236}">
                <a16:creationId xmlns:a16="http://schemas.microsoft.com/office/drawing/2014/main" id="{1BA5F08E-EB8A-457A-A972-BDBAF34D7D21}"/>
              </a:ext>
            </a:extLst>
          </p:cNvPr>
          <p:cNvCxnSpPr>
            <a:cxnSpLocks/>
          </p:cNvCxnSpPr>
          <p:nvPr/>
        </p:nvCxnSpPr>
        <p:spPr>
          <a:xfrm>
            <a:off x="7307286" y="4228338"/>
            <a:ext cx="95060" cy="377091"/>
          </a:xfrm>
          <a:prstGeom prst="straightConnector1">
            <a:avLst/>
          </a:prstGeom>
          <a:noFill/>
          <a:ln w="38100" cap="flat" cmpd="sng">
            <a:solidFill>
              <a:srgbClr val="FFCD00"/>
            </a:solidFill>
            <a:prstDash val="solid"/>
            <a:round/>
            <a:headEnd type="none" w="sm" len="sm"/>
            <a:tailEnd type="triangle" w="sm" len="sm"/>
          </a:ln>
        </p:spPr>
      </p:cxnSp>
      <p:grpSp>
        <p:nvGrpSpPr>
          <p:cNvPr id="30" name="Shape 496">
            <a:extLst>
              <a:ext uri="{FF2B5EF4-FFF2-40B4-BE49-F238E27FC236}">
                <a16:creationId xmlns:a16="http://schemas.microsoft.com/office/drawing/2014/main" id="{6709122B-C63A-48DF-AE44-BBFBF73B80E9}"/>
              </a:ext>
            </a:extLst>
          </p:cNvPr>
          <p:cNvGrpSpPr/>
          <p:nvPr/>
        </p:nvGrpSpPr>
        <p:grpSpPr>
          <a:xfrm>
            <a:off x="8695635" y="4254326"/>
            <a:ext cx="299911" cy="424768"/>
            <a:chOff x="3979850" y="1598950"/>
            <a:chExt cx="356825" cy="505375"/>
          </a:xfrm>
        </p:grpSpPr>
        <p:sp>
          <p:nvSpPr>
            <p:cNvPr id="31" name="Shape 497">
              <a:extLst>
                <a:ext uri="{FF2B5EF4-FFF2-40B4-BE49-F238E27FC236}">
                  <a16:creationId xmlns:a16="http://schemas.microsoft.com/office/drawing/2014/main" id="{1CAD903B-8B0F-43D6-85BB-B67CB3CA5CC5}"/>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498">
              <a:extLst>
                <a:ext uri="{FF2B5EF4-FFF2-40B4-BE49-F238E27FC236}">
                  <a16:creationId xmlns:a16="http://schemas.microsoft.com/office/drawing/2014/main" id="{2FCE60BC-4F55-43C9-A2E9-D46B3F66DB6C}"/>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solidFill>
              <a:srgbClr val="FF0000"/>
            </a:solidFill>
            <a:ln w="952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角丸四角形吹き出し 1"/>
          <p:cNvSpPr/>
          <p:nvPr/>
        </p:nvSpPr>
        <p:spPr>
          <a:xfrm>
            <a:off x="3532481" y="1412932"/>
            <a:ext cx="5424230" cy="883383"/>
          </a:xfrm>
          <a:prstGeom prst="wedgeRoundRectCallout">
            <a:avLst>
              <a:gd name="adj1" fmla="val -58341"/>
              <a:gd name="adj2" fmla="val 12036"/>
              <a:gd name="adj3" fmla="val 16667"/>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solidFill>
                <a:latin typeface="メイリオ" panose="020B0604030504040204" pitchFamily="50" charset="-128"/>
                <a:ea typeface="メイリオ" panose="020B0604030504040204" pitchFamily="50" charset="-128"/>
              </a:rPr>
              <a:t>通常の学級の先生方が抱える特別支援教育に関する課題や悩みを吸い上げ、課題解決の提案ができないだろうか</a:t>
            </a:r>
          </a:p>
        </p:txBody>
      </p:sp>
    </p:spTree>
    <p:extLst>
      <p:ext uri="{BB962C8B-B14F-4D97-AF65-F5344CB8AC3E}">
        <p14:creationId xmlns:p14="http://schemas.microsoft.com/office/powerpoint/2010/main" val="3549171605"/>
      </p:ext>
    </p:extLst>
  </p:cSld>
  <p:clrMapOvr>
    <a:masterClrMapping/>
  </p:clrMapOvr>
  <p:transition advTm="11468">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453296" y="2402901"/>
            <a:ext cx="7829550" cy="2579093"/>
          </a:xfrm>
          <a:prstGeom prst="ellipse">
            <a:avLst/>
          </a:prstGeom>
          <a:ln w="25400"/>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en-US" altLang="ja-JP" sz="1050" dirty="0"/>
          </a:p>
          <a:p>
            <a:pPr algn="ctr"/>
            <a:endParaRPr kumimoji="1" lang="en-US" altLang="ja-JP" sz="1050" dirty="0"/>
          </a:p>
          <a:p>
            <a:pPr algn="ctr"/>
            <a:endParaRPr kumimoji="1" lang="en-US" altLang="ja-JP" sz="1050" dirty="0"/>
          </a:p>
          <a:p>
            <a:pPr algn="ctr"/>
            <a:endParaRPr kumimoji="1" lang="en-US" altLang="ja-JP" sz="1050" dirty="0"/>
          </a:p>
          <a:p>
            <a:pPr algn="ctr"/>
            <a:endParaRPr kumimoji="1" lang="en-US" altLang="ja-JP" sz="1050" dirty="0"/>
          </a:p>
          <a:p>
            <a:pPr algn="ctr"/>
            <a:endParaRPr kumimoji="1" lang="en-US" altLang="ja-JP" sz="1050" dirty="0"/>
          </a:p>
          <a:p>
            <a:pPr algn="ctr"/>
            <a:endParaRPr kumimoji="1" lang="en-US" altLang="ja-JP" sz="3600" b="1" dirty="0" smtClean="0">
              <a:latin typeface="メイリオ" panose="020B0604030504040204" pitchFamily="50" charset="-128"/>
              <a:ea typeface="メイリオ" panose="020B0604030504040204" pitchFamily="50" charset="-128"/>
            </a:endParaRPr>
          </a:p>
          <a:p>
            <a:pPr algn="ctr"/>
            <a:r>
              <a:rPr kumimoji="1" lang="ja-JP" altLang="en-US" sz="3600" b="1" dirty="0" smtClean="0">
                <a:latin typeface="メイリオ" panose="020B0604030504040204" pitchFamily="50" charset="-128"/>
                <a:ea typeface="メイリオ" panose="020B0604030504040204" pitchFamily="50" charset="-128"/>
              </a:rPr>
              <a:t>学級（</a:t>
            </a:r>
            <a:r>
              <a:rPr kumimoji="1" lang="en-US" altLang="ja-JP" sz="3600" b="1" dirty="0" smtClean="0">
                <a:latin typeface="メイリオ" panose="020B0604030504040204" pitchFamily="50" charset="-128"/>
                <a:ea typeface="メイリオ" panose="020B0604030504040204" pitchFamily="50" charset="-128"/>
              </a:rPr>
              <a:t>HR</a:t>
            </a:r>
            <a:r>
              <a:rPr kumimoji="1" lang="ja-JP" altLang="en-US" sz="3600" b="1" dirty="0" smtClean="0">
                <a:latin typeface="メイリオ" panose="020B0604030504040204" pitchFamily="50" charset="-128"/>
                <a:ea typeface="メイリオ" panose="020B0604030504040204" pitchFamily="50" charset="-128"/>
              </a:rPr>
              <a:t>）経営</a:t>
            </a:r>
            <a:endParaRPr kumimoji="1" lang="en-US" altLang="ja-JP" sz="3600" b="1" dirty="0" smtClean="0">
              <a:latin typeface="メイリオ" panose="020B0604030504040204" pitchFamily="50" charset="-128"/>
              <a:ea typeface="メイリオ" panose="020B0604030504040204" pitchFamily="50" charset="-128"/>
            </a:endParaRPr>
          </a:p>
        </p:txBody>
      </p:sp>
      <p:sp>
        <p:nvSpPr>
          <p:cNvPr id="7" name="フローチャート: 磁気ディスク 6"/>
          <p:cNvSpPr/>
          <p:nvPr/>
        </p:nvSpPr>
        <p:spPr>
          <a:xfrm>
            <a:off x="4961351" y="1284805"/>
            <a:ext cx="1457325" cy="2493368"/>
          </a:xfrm>
          <a:prstGeom prst="flowChartMagneticDisk">
            <a:avLst/>
          </a:prstGeom>
          <a:ln w="25400"/>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700" b="1" dirty="0">
                <a:latin typeface="メイリオ" panose="020B0604030504040204" pitchFamily="50" charset="-128"/>
                <a:ea typeface="メイリオ" panose="020B0604030504040204" pitchFamily="50" charset="-128"/>
              </a:rPr>
              <a:t>個</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へ</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の</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支</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援</a:t>
            </a:r>
          </a:p>
        </p:txBody>
      </p:sp>
      <p:sp>
        <p:nvSpPr>
          <p:cNvPr id="8" name="フローチャート: 磁気ディスク 7"/>
          <p:cNvSpPr/>
          <p:nvPr/>
        </p:nvSpPr>
        <p:spPr>
          <a:xfrm>
            <a:off x="2052484" y="1284805"/>
            <a:ext cx="2343150" cy="2493368"/>
          </a:xfrm>
          <a:prstGeom prst="flowChartMagneticDisk">
            <a:avLst/>
          </a:prstGeom>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700" b="1" dirty="0">
                <a:latin typeface="メイリオ" panose="020B0604030504040204" pitchFamily="50" charset="-128"/>
                <a:ea typeface="メイリオ" panose="020B0604030504040204" pitchFamily="50" charset="-128"/>
              </a:rPr>
              <a:t>授</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業</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づ</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く</a:t>
            </a:r>
            <a:endParaRPr kumimoji="1" lang="en-US" altLang="ja-JP" sz="2700" b="1" dirty="0">
              <a:latin typeface="メイリオ" panose="020B0604030504040204" pitchFamily="50" charset="-128"/>
              <a:ea typeface="メイリオ" panose="020B0604030504040204" pitchFamily="50" charset="-128"/>
            </a:endParaRPr>
          </a:p>
          <a:p>
            <a:pPr algn="ctr"/>
            <a:r>
              <a:rPr kumimoji="1" lang="ja-JP" altLang="en-US" sz="2700" b="1" dirty="0">
                <a:latin typeface="メイリオ" panose="020B0604030504040204" pitchFamily="50" charset="-128"/>
                <a:ea typeface="メイリオ" panose="020B0604030504040204" pitchFamily="50" charset="-128"/>
              </a:rPr>
              <a:t>り</a:t>
            </a:r>
          </a:p>
        </p:txBody>
      </p:sp>
      <p:sp>
        <p:nvSpPr>
          <p:cNvPr id="10" name="上カーブ矢印 9"/>
          <p:cNvSpPr/>
          <p:nvPr/>
        </p:nvSpPr>
        <p:spPr>
          <a:xfrm>
            <a:off x="3919037" y="2774376"/>
            <a:ext cx="1514475" cy="540000"/>
          </a:xfrm>
          <a:prstGeom prst="curvedUpArrow">
            <a:avLst>
              <a:gd name="adj1" fmla="val 25000"/>
              <a:gd name="adj2" fmla="val 83688"/>
              <a:gd name="adj3" fmla="val 287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11" name="上カーブ矢印 10"/>
          <p:cNvSpPr/>
          <p:nvPr/>
        </p:nvSpPr>
        <p:spPr>
          <a:xfrm flipH="1" flipV="1">
            <a:off x="3811881" y="1874264"/>
            <a:ext cx="1514475" cy="540000"/>
          </a:xfrm>
          <a:prstGeom prst="curvedUpArrow">
            <a:avLst>
              <a:gd name="adj1" fmla="val 25000"/>
              <a:gd name="adj2" fmla="val 83688"/>
              <a:gd name="adj3" fmla="val 287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77" y="202805"/>
            <a:ext cx="1717898" cy="1611006"/>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8502" y="562666"/>
            <a:ext cx="1323023" cy="1088186"/>
          </a:xfrm>
          <a:prstGeom prst="rect">
            <a:avLst/>
          </a:prstGeom>
        </p:spPr>
      </p:pic>
      <p:grpSp>
        <p:nvGrpSpPr>
          <p:cNvPr id="14" name="グループ化 13"/>
          <p:cNvGrpSpPr/>
          <p:nvPr/>
        </p:nvGrpSpPr>
        <p:grpSpPr>
          <a:xfrm>
            <a:off x="6418677" y="2067794"/>
            <a:ext cx="2456561" cy="1989818"/>
            <a:chOff x="2315811" y="700558"/>
            <a:chExt cx="4600247" cy="4942611"/>
          </a:xfrm>
        </p:grpSpPr>
        <p:grpSp>
          <p:nvGrpSpPr>
            <p:cNvPr id="15" name="グループ化 14"/>
            <p:cNvGrpSpPr/>
            <p:nvPr/>
          </p:nvGrpSpPr>
          <p:grpSpPr>
            <a:xfrm>
              <a:off x="2315811" y="700558"/>
              <a:ext cx="4600247" cy="2791112"/>
              <a:chOff x="3208439" y="1445351"/>
              <a:chExt cx="5296828" cy="3450332"/>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439" y="1445351"/>
                <a:ext cx="2967286" cy="3450332"/>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981" y="1445351"/>
                <a:ext cx="2967286" cy="3450332"/>
              </a:xfrm>
              <a:prstGeom prst="rect">
                <a:avLst/>
              </a:prstGeom>
            </p:spPr>
          </p:pic>
        </p:grpSp>
        <p:grpSp>
          <p:nvGrpSpPr>
            <p:cNvPr id="16" name="グループ化 15"/>
            <p:cNvGrpSpPr/>
            <p:nvPr/>
          </p:nvGrpSpPr>
          <p:grpSpPr>
            <a:xfrm>
              <a:off x="2315811" y="2852057"/>
              <a:ext cx="4600247" cy="2791112"/>
              <a:chOff x="3208439" y="1445351"/>
              <a:chExt cx="5296828" cy="3450332"/>
            </a:xfrm>
          </p:grpSpPr>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439" y="1445351"/>
                <a:ext cx="2967286" cy="3450332"/>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981" y="1445351"/>
                <a:ext cx="2967286" cy="3450332"/>
              </a:xfrm>
              <a:prstGeom prst="rect">
                <a:avLst/>
              </a:prstGeom>
            </p:spPr>
          </p:pic>
        </p:grpSp>
      </p:grpSp>
      <p:sp>
        <p:nvSpPr>
          <p:cNvPr id="21" name="正方形/長方形 20">
            <a:extLst>
              <a:ext uri="{FF2B5EF4-FFF2-40B4-BE49-F238E27FC236}">
                <a16:creationId xmlns:a16="http://schemas.microsoft.com/office/drawing/2014/main" id="{BAF3587F-7707-4B5F-A718-0566132A5D0C}"/>
              </a:ext>
            </a:extLst>
          </p:cNvPr>
          <p:cNvSpPr/>
          <p:nvPr/>
        </p:nvSpPr>
        <p:spPr>
          <a:xfrm>
            <a:off x="51062" y="50570"/>
            <a:ext cx="2520000" cy="540000"/>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全体まとめ</a:t>
            </a:r>
          </a:p>
        </p:txBody>
      </p:sp>
      <p:sp>
        <p:nvSpPr>
          <p:cNvPr id="2" name="スライド番号プレースホルダー 1"/>
          <p:cNvSpPr>
            <a:spLocks noGrp="1"/>
          </p:cNvSpPr>
          <p:nvPr>
            <p:ph type="sldNum" sz="quarter" idx="10"/>
          </p:nvPr>
        </p:nvSpPr>
        <p:spPr>
          <a:xfrm>
            <a:off x="6457950" y="4767263"/>
            <a:ext cx="2057400" cy="274637"/>
          </a:xfrm>
        </p:spPr>
        <p:txBody>
          <a:bodyPr/>
          <a:lstStyle/>
          <a:p>
            <a:fld id="{2F437C84-321F-4431-931E-BEE485940DCF}" type="slidenum">
              <a:rPr kumimoji="1" lang="ja-JP" altLang="en-US" smtClean="0"/>
              <a:t>30</a:t>
            </a:fld>
            <a:endParaRPr kumimoji="1" lang="ja-JP" altLang="en-US"/>
          </a:p>
        </p:txBody>
      </p:sp>
    </p:spTree>
    <p:extLst>
      <p:ext uri="{BB962C8B-B14F-4D97-AF65-F5344CB8AC3E}">
        <p14:creationId xmlns:p14="http://schemas.microsoft.com/office/powerpoint/2010/main" val="37142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P spid="11"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cxnSp>
        <p:nvCxnSpPr>
          <p:cNvPr id="376" name="Shape 37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cxnSp>
        <p:nvCxnSpPr>
          <p:cNvPr id="378" name="Shape 378"/>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pic>
        <p:nvPicPr>
          <p:cNvPr id="9" name="図 8"/>
          <p:cNvPicPr>
            <a:picLocks/>
          </p:cNvPicPr>
          <p:nvPr/>
        </p:nvPicPr>
        <p:blipFill>
          <a:blip r:embed="rId3">
            <a:extLst>
              <a:ext uri="{28A0092B-C50C-407E-A947-70E740481C1C}">
                <a14:useLocalDpi xmlns:a14="http://schemas.microsoft.com/office/drawing/2010/main" val="0"/>
              </a:ext>
            </a:extLst>
          </a:blip>
          <a:stretch>
            <a:fillRect/>
          </a:stretch>
        </p:blipFill>
        <p:spPr>
          <a:xfrm>
            <a:off x="970365" y="924131"/>
            <a:ext cx="972000" cy="972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130" y="1684723"/>
            <a:ext cx="3160473" cy="3160473"/>
          </a:xfrm>
          <a:prstGeom prst="rect">
            <a:avLst/>
          </a:prstGeom>
        </p:spPr>
      </p:pic>
      <p:sp>
        <p:nvSpPr>
          <p:cNvPr id="16" name="Shape 110"/>
          <p:cNvSpPr txBox="1">
            <a:spLocks/>
          </p:cNvSpPr>
          <p:nvPr/>
        </p:nvSpPr>
        <p:spPr>
          <a:xfrm>
            <a:off x="2016073" y="1249123"/>
            <a:ext cx="7510502"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3600" b="1" dirty="0">
                <a:solidFill>
                  <a:schemeClr val="bg2"/>
                </a:solidFill>
                <a:latin typeface="メイリオ" panose="020B0604030504040204" pitchFamily="50" charset="-128"/>
                <a:ea typeface="メイリオ" panose="020B0604030504040204" pitchFamily="50" charset="-128"/>
              </a:rPr>
              <a:t>最後に</a:t>
            </a:r>
            <a:endParaRPr lang="ja-JP" altLang="en-US" sz="3600" b="1" dirty="0">
              <a:solidFill>
                <a:schemeClr val="bg2"/>
              </a:solidFill>
              <a:highlight>
                <a:srgbClr val="FFCD00"/>
              </a:highlight>
              <a:latin typeface="メイリオ" panose="020B0604030504040204" pitchFamily="50" charset="-128"/>
              <a:ea typeface="メイリオ" panose="020B0604030504040204" pitchFamily="50" charset="-128"/>
            </a:endParaRPr>
          </a:p>
        </p:txBody>
      </p:sp>
      <p:sp>
        <p:nvSpPr>
          <p:cNvPr id="17" name="Shape 110"/>
          <p:cNvSpPr txBox="1">
            <a:spLocks/>
          </p:cNvSpPr>
          <p:nvPr/>
        </p:nvSpPr>
        <p:spPr>
          <a:xfrm>
            <a:off x="756314" y="2025654"/>
            <a:ext cx="3944140" cy="5639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4000"/>
              </a:lnSpc>
            </a:pPr>
            <a:r>
              <a:rPr lang="ja-JP" altLang="en-US" sz="3200" dirty="0">
                <a:solidFill>
                  <a:srgbClr val="FF0000"/>
                </a:solidFill>
                <a:latin typeface="メイリオ" panose="020B0604030504040204" pitchFamily="50" charset="-128"/>
                <a:ea typeface="メイリオ" panose="020B0604030504040204" pitchFamily="50" charset="-128"/>
              </a:rPr>
              <a:t>一人</a:t>
            </a:r>
            <a:r>
              <a:rPr lang="ja-JP" altLang="en-US" sz="2500" dirty="0">
                <a:solidFill>
                  <a:schemeClr val="bg2"/>
                </a:solidFill>
                <a:latin typeface="メイリオ" panose="020B0604030504040204" pitchFamily="50" charset="-128"/>
                <a:ea typeface="メイリオ" panose="020B0604030504040204" pitchFamily="50" charset="-128"/>
              </a:rPr>
              <a:t>で</a:t>
            </a:r>
            <a:r>
              <a:rPr lang="ja-JP" altLang="en-US" sz="3200" dirty="0" smtClean="0">
                <a:solidFill>
                  <a:srgbClr val="0070C0"/>
                </a:solidFill>
                <a:latin typeface="メイリオ" panose="020B0604030504040204" pitchFamily="50" charset="-128"/>
                <a:ea typeface="メイリオ" panose="020B0604030504040204" pitchFamily="50" charset="-128"/>
              </a:rPr>
              <a:t>悩まない</a:t>
            </a:r>
            <a:endParaRPr lang="en-US" altLang="ja-JP" sz="3200" dirty="0">
              <a:solidFill>
                <a:srgbClr val="0070C0"/>
              </a:solidFill>
              <a:latin typeface="メイリオ" panose="020B0604030504040204" pitchFamily="50" charset="-128"/>
              <a:ea typeface="メイリオ" panose="020B0604030504040204" pitchFamily="50" charset="-128"/>
            </a:endParaRPr>
          </a:p>
        </p:txBody>
      </p:sp>
      <p:sp>
        <p:nvSpPr>
          <p:cNvPr id="18" name="Shape 110"/>
          <p:cNvSpPr txBox="1">
            <a:spLocks/>
          </p:cNvSpPr>
          <p:nvPr/>
        </p:nvSpPr>
        <p:spPr>
          <a:xfrm>
            <a:off x="756313" y="2672661"/>
            <a:ext cx="4654931" cy="5639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nSpc>
                <a:spcPts val="4000"/>
              </a:lnSpc>
            </a:pPr>
            <a:r>
              <a:rPr lang="ja-JP" altLang="en-US" sz="3200" dirty="0">
                <a:solidFill>
                  <a:srgbClr val="FF0000"/>
                </a:solidFill>
                <a:latin typeface="メイリオ" panose="020B0604030504040204" pitchFamily="50" charset="-128"/>
                <a:ea typeface="メイリオ" panose="020B0604030504040204" pitchFamily="50" charset="-128"/>
              </a:rPr>
              <a:t>一人</a:t>
            </a:r>
            <a:r>
              <a:rPr lang="ja-JP" altLang="en-US" sz="2500" dirty="0">
                <a:solidFill>
                  <a:schemeClr val="bg2"/>
                </a:solidFill>
                <a:latin typeface="メイリオ" panose="020B0604030504040204" pitchFamily="50" charset="-128"/>
                <a:ea typeface="メイリオ" panose="020B0604030504040204" pitchFamily="50" charset="-128"/>
              </a:rPr>
              <a:t>で</a:t>
            </a:r>
            <a:r>
              <a:rPr lang="ja-JP" altLang="en-US" sz="3200" dirty="0" smtClean="0">
                <a:solidFill>
                  <a:srgbClr val="0070C0"/>
                </a:solidFill>
                <a:latin typeface="メイリオ" panose="020B0604030504040204" pitchFamily="50" charset="-128"/>
                <a:ea typeface="メイリオ" panose="020B0604030504040204" pitchFamily="50" charset="-128"/>
              </a:rPr>
              <a:t>抱え込まない</a:t>
            </a:r>
            <a:endParaRPr lang="en-US" altLang="ja-JP" sz="3200" dirty="0">
              <a:solidFill>
                <a:srgbClr val="0070C0"/>
              </a:solidFill>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1405036" y="3383820"/>
            <a:ext cx="1063620" cy="1447179"/>
            <a:chOff x="1405036" y="3383820"/>
            <a:chExt cx="1063620" cy="1447179"/>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036" y="3462999"/>
              <a:ext cx="1063620" cy="1368000"/>
            </a:xfrm>
            <a:prstGeom prst="rect">
              <a:avLst/>
            </a:prstGeom>
          </p:spPr>
        </p:pic>
        <p:sp>
          <p:nvSpPr>
            <p:cNvPr id="12" name="テキスト ボックス 11"/>
            <p:cNvSpPr txBox="1"/>
            <p:nvPr/>
          </p:nvSpPr>
          <p:spPr>
            <a:xfrm rot="17002531">
              <a:off x="1548728" y="3684445"/>
              <a:ext cx="1027135" cy="425885"/>
            </a:xfrm>
            <a:prstGeom prst="rect">
              <a:avLst/>
            </a:prstGeom>
            <a:noFill/>
            <a:ln>
              <a:noFill/>
            </a:ln>
          </p:spPr>
          <p:txBody>
            <a:bodyPr spcFirstLastPara="1" wrap="square" lIns="91425" tIns="91425" rIns="91425" bIns="91425" rtlCol="0" anchor="t" anchorCtr="0">
              <a:noAutofit/>
            </a:bodyPr>
            <a:lstStyle/>
            <a:p>
              <a:pPr>
                <a:lnSpc>
                  <a:spcPts val="2500"/>
                </a:lnSpc>
              </a:pPr>
              <a:r>
                <a:rPr kumimoji="1" lang="en-US" altLang="ja-JP" sz="2000" b="1" dirty="0">
                  <a:solidFill>
                    <a:schemeClr val="bg2"/>
                  </a:solidFill>
                  <a:latin typeface="HG丸ｺﾞｼｯｸM-PRO" panose="020F0600000000000000" pitchFamily="50" charset="-128"/>
                  <a:ea typeface="HG丸ｺﾞｼｯｸM-PRO" panose="020F0600000000000000" pitchFamily="50" charset="-128"/>
                </a:rPr>
                <a:t>HELP</a:t>
              </a:r>
              <a:endParaRPr kumimoji="1" lang="ja-JP" altLang="en-US" sz="2000" b="1" dirty="0">
                <a:solidFill>
                  <a:schemeClr val="bg2"/>
                </a:solidFill>
                <a:latin typeface="HG丸ｺﾞｼｯｸM-PRO" panose="020F0600000000000000" pitchFamily="50" charset="-128"/>
                <a:ea typeface="HG丸ｺﾞｼｯｸM-PRO" panose="020F0600000000000000" pitchFamily="50" charset="-128"/>
              </a:endParaRPr>
            </a:p>
          </p:txBody>
        </p:sp>
      </p:grpSp>
      <p:grpSp>
        <p:nvGrpSpPr>
          <p:cNvPr id="14" name="グループ化 13"/>
          <p:cNvGrpSpPr/>
          <p:nvPr/>
        </p:nvGrpSpPr>
        <p:grpSpPr>
          <a:xfrm>
            <a:off x="3114484" y="3462999"/>
            <a:ext cx="1063620" cy="1368000"/>
            <a:chOff x="2908538" y="3476434"/>
            <a:chExt cx="1063620" cy="1368000"/>
          </a:xfrm>
        </p:grpSpPr>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908538" y="3476434"/>
              <a:ext cx="1063620" cy="1368000"/>
            </a:xfrm>
            <a:prstGeom prst="rect">
              <a:avLst/>
            </a:prstGeom>
          </p:spPr>
        </p:pic>
        <p:sp>
          <p:nvSpPr>
            <p:cNvPr id="23" name="テキスト ボックス 22"/>
            <p:cNvSpPr txBox="1"/>
            <p:nvPr/>
          </p:nvSpPr>
          <p:spPr>
            <a:xfrm rot="4597469" flipH="1">
              <a:off x="2826089" y="3798953"/>
              <a:ext cx="1027135" cy="425885"/>
            </a:xfrm>
            <a:prstGeom prst="rect">
              <a:avLst/>
            </a:prstGeom>
            <a:noFill/>
            <a:ln>
              <a:noFill/>
            </a:ln>
          </p:spPr>
          <p:txBody>
            <a:bodyPr spcFirstLastPara="1" wrap="square" lIns="91425" tIns="91425" rIns="91425" bIns="91425" rtlCol="0" anchor="t" anchorCtr="0">
              <a:noAutofit/>
            </a:bodyPr>
            <a:lstStyle/>
            <a:p>
              <a:pPr>
                <a:lnSpc>
                  <a:spcPts val="2500"/>
                </a:lnSpc>
              </a:pP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助けて</a:t>
              </a:r>
            </a:p>
          </p:txBody>
        </p:sp>
      </p:grpSp>
    </p:spTree>
    <p:extLst>
      <p:ext uri="{BB962C8B-B14F-4D97-AF65-F5344CB8AC3E}">
        <p14:creationId xmlns:p14="http://schemas.microsoft.com/office/powerpoint/2010/main" val="1552118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cxnSp>
        <p:nvCxnSpPr>
          <p:cNvPr id="376" name="Shape 37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77" name="Shape 377"/>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dirty="0">
                <a:solidFill>
                  <a:schemeClr val="bg2"/>
                </a:solidFill>
                <a:latin typeface="メイリオ" panose="020B0604030504040204" pitchFamily="50" charset="-128"/>
                <a:ea typeface="メイリオ" panose="020B0604030504040204" pitchFamily="50" charset="-128"/>
              </a:rPr>
              <a:t>Thanks!</a:t>
            </a:r>
            <a:endParaRPr sz="6000" dirty="0">
              <a:solidFill>
                <a:schemeClr val="bg2"/>
              </a:solidFill>
              <a:latin typeface="メイリオ" panose="020B0604030504040204" pitchFamily="50" charset="-128"/>
              <a:ea typeface="メイリオ" panose="020B0604030504040204" pitchFamily="50" charset="-128"/>
            </a:endParaRPr>
          </a:p>
        </p:txBody>
      </p:sp>
      <p:cxnSp>
        <p:nvCxnSpPr>
          <p:cNvPr id="378" name="Shape 378"/>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79" name="Shape 379"/>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0" name="Shape 380"/>
          <p:cNvGrpSpPr/>
          <p:nvPr/>
        </p:nvGrpSpPr>
        <p:grpSpPr>
          <a:xfrm>
            <a:off x="1148888" y="1190759"/>
            <a:ext cx="505722" cy="475767"/>
            <a:chOff x="5972700" y="2330200"/>
            <a:chExt cx="411625" cy="387275"/>
          </a:xfrm>
        </p:grpSpPr>
        <p:sp>
          <p:nvSpPr>
            <p:cNvPr id="381" name="Shape 38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158" y="1998275"/>
            <a:ext cx="2484934" cy="2703698"/>
          </a:xfrm>
          <a:prstGeom prst="rect">
            <a:avLst/>
          </a:prstGeom>
        </p:spPr>
      </p:pic>
    </p:spTree>
    <p:extLst>
      <p:ext uri="{BB962C8B-B14F-4D97-AF65-F5344CB8AC3E}">
        <p14:creationId xmlns:p14="http://schemas.microsoft.com/office/powerpoint/2010/main" val="361551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4898364" cy="435600"/>
          </a:xfrm>
          <a:prstGeom prst="rect">
            <a:avLst/>
          </a:prstGeom>
          <a:solidFill>
            <a:schemeClr val="lt1"/>
          </a:solidFill>
        </p:spPr>
        <p:txBody>
          <a:bodyPr spcFirstLastPara="1" wrap="square" lIns="91425" tIns="91425" rIns="91425" bIns="91425" anchor="ctr" anchorCtr="0">
            <a:noAutofit/>
          </a:bodyPr>
          <a:lstStyle/>
          <a:p>
            <a:pPr lvl="0"/>
            <a:r>
              <a:rPr lang="ja-JP" altLang="en-US" sz="2400" dirty="0">
                <a:solidFill>
                  <a:schemeClr val="bg2"/>
                </a:solidFill>
                <a:latin typeface="メイリオ" panose="020B0604030504040204" pitchFamily="50" charset="-128"/>
                <a:ea typeface="メイリオ" panose="020B0604030504040204" pitchFamily="50" charset="-128"/>
              </a:rPr>
              <a:t>アンケートの</a:t>
            </a:r>
            <a:r>
              <a:rPr lang="ja-JP" altLang="en-US" sz="4400" dirty="0">
                <a:solidFill>
                  <a:schemeClr val="bg2"/>
                </a:solidFill>
                <a:latin typeface="メイリオ" panose="020B0604030504040204" pitchFamily="50" charset="-128"/>
                <a:ea typeface="メイリオ" panose="020B0604030504040204" pitchFamily="50" charset="-128"/>
              </a:rPr>
              <a:t>質問事項</a:t>
            </a:r>
            <a:endParaRPr sz="400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正方形/長方形 2"/>
          <p:cNvSpPr/>
          <p:nvPr/>
        </p:nvSpPr>
        <p:spPr>
          <a:xfrm>
            <a:off x="627962" y="2167789"/>
            <a:ext cx="7875958" cy="2308324"/>
          </a:xfrm>
          <a:prstGeom prst="rect">
            <a:avLst/>
          </a:prstGeom>
        </p:spPr>
        <p:txBody>
          <a:bodyPr wrap="square">
            <a:spAutoFit/>
          </a:bodyPr>
          <a:lstStyle/>
          <a:p>
            <a:pPr marL="457200" indent="-457200">
              <a:spcAft>
                <a:spcPts val="1200"/>
              </a:spcAft>
              <a:buFont typeface="Wingdings" panose="05000000000000000000" pitchFamily="2" charset="2"/>
              <a:buChar char="l"/>
            </a:pPr>
            <a:r>
              <a:rPr lang="ja-JP" altLang="ja-JP" sz="2400" b="1"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t>特別な教育的支援を必要とする児童生徒が在籍する学級において、以下の質問にお答えください。</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t/>
            </a:r>
            <a:b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br>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t>　</a:t>
            </a:r>
            <a:r>
              <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t/>
            </a:r>
            <a:br>
              <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br>
            <a:r>
              <a:rPr lang="ja-JP" altLang="ja-JP" sz="2400"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rPr>
              <a:t>授業づくりや学級経営を進めていく上で、困った点（困っている点）や、悩んだ点（悩んでいる点）はどのようなことですか。</a:t>
            </a:r>
            <a:endParaRPr lang="ja-JP" altLang="ja-JP" sz="3200" dirty="0">
              <a:solidFill>
                <a:schemeClr val="tx1">
                  <a:lumMod val="65000"/>
                  <a:lumOff val="35000"/>
                </a:schemeClr>
              </a:solidFill>
              <a:latin typeface="メイリオ" panose="020B0604030504040204" pitchFamily="50" charset="-128"/>
              <a:ea typeface="メイリオ"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560929322"/>
      </p:ext>
    </p:extLst>
  </p:cSld>
  <p:clrMapOvr>
    <a:masterClrMapping/>
  </p:clrMapOvr>
  <p:transition advTm="6484">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2" name="Shape 242"/>
          <p:cNvGrpSpPr/>
          <p:nvPr/>
        </p:nvGrpSpPr>
        <p:grpSpPr>
          <a:xfrm>
            <a:off x="916458" y="1019750"/>
            <a:ext cx="214625" cy="214625"/>
            <a:chOff x="2594050" y="1631825"/>
            <a:chExt cx="439625" cy="439625"/>
          </a:xfrm>
        </p:grpSpPr>
        <p:sp>
          <p:nvSpPr>
            <p:cNvPr id="243" name="Shape 24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Shape 110"/>
          <p:cNvSpPr txBox="1">
            <a:spLocks noGrp="1"/>
          </p:cNvSpPr>
          <p:nvPr>
            <p:ph type="title"/>
          </p:nvPr>
        </p:nvSpPr>
        <p:spPr>
          <a:xfrm>
            <a:off x="1381250" y="970647"/>
            <a:ext cx="4921027" cy="435600"/>
          </a:xfrm>
          <a:prstGeom prst="rect">
            <a:avLst/>
          </a:prstGeom>
          <a:solidFill>
            <a:schemeClr val="lt1"/>
          </a:solidFill>
        </p:spPr>
        <p:txBody>
          <a:bodyPr spcFirstLastPara="1" wrap="square" lIns="91425" tIns="91425" rIns="91425" bIns="91425" anchor="ctr" anchorCtr="0">
            <a:noAutofit/>
          </a:bodyPr>
          <a:lstStyle/>
          <a:p>
            <a:pPr lvl="0"/>
            <a:r>
              <a:rPr lang="ja-JP" altLang="en-US" sz="2400" dirty="0">
                <a:solidFill>
                  <a:schemeClr val="bg2"/>
                </a:solidFill>
                <a:latin typeface="メイリオ" panose="020B0604030504040204" pitchFamily="50" charset="-128"/>
                <a:ea typeface="メイリオ" panose="020B0604030504040204" pitchFamily="50" charset="-128"/>
              </a:rPr>
              <a:t>アンケート回収人数と回答件数</a:t>
            </a:r>
            <a:endParaRPr dirty="0">
              <a:solidFill>
                <a:schemeClr val="bg2"/>
              </a:solidFill>
              <a:highlight>
                <a:srgbClr val="FFCD00"/>
              </a:highlight>
              <a:latin typeface="メイリオ" panose="020B0604030504040204" pitchFamily="50" charset="-128"/>
              <a:ea typeface="メイリオ" panose="020B0604030504040204" pitchFamily="50" charset="-128"/>
            </a:endParaRPr>
          </a:p>
        </p:txBody>
      </p:sp>
      <p:sp>
        <p:nvSpPr>
          <p:cNvPr id="3" name="角丸四角形吹き出し 2"/>
          <p:cNvSpPr/>
          <p:nvPr/>
        </p:nvSpPr>
        <p:spPr>
          <a:xfrm>
            <a:off x="6302277" y="1539122"/>
            <a:ext cx="2060057" cy="1655891"/>
          </a:xfrm>
          <a:prstGeom prst="wedgeRoundRectCallout">
            <a:avLst>
              <a:gd name="adj1" fmla="val -29450"/>
              <a:gd name="adj2" fmla="val 69098"/>
              <a:gd name="adj3" fmla="val 16667"/>
            </a:avLst>
          </a:prstGeom>
          <a:ln w="57150">
            <a:solidFill>
              <a:srgbClr val="FFCD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bg2"/>
                </a:solidFill>
                <a:latin typeface="メイリオ" panose="020B0604030504040204" pitchFamily="50" charset="-128"/>
                <a:ea typeface="メイリオ" panose="020B0604030504040204" pitchFamily="50" charset="-128"/>
              </a:rPr>
              <a:t>課題や悩みの記載は全回答件数の</a:t>
            </a:r>
            <a:r>
              <a:rPr kumimoji="1" lang="en-US" altLang="ja-JP" sz="1600" b="1" dirty="0">
                <a:solidFill>
                  <a:schemeClr val="bg2"/>
                </a:solidFill>
                <a:latin typeface="メイリオ" panose="020B0604030504040204" pitchFamily="50" charset="-128"/>
                <a:ea typeface="メイリオ" panose="020B0604030504040204" pitchFamily="50" charset="-128"/>
              </a:rPr>
              <a:t/>
            </a:r>
            <a:br>
              <a:rPr kumimoji="1" lang="en-US" altLang="ja-JP" sz="1600" b="1" dirty="0">
                <a:solidFill>
                  <a:schemeClr val="bg2"/>
                </a:solidFill>
                <a:latin typeface="メイリオ" panose="020B0604030504040204" pitchFamily="50" charset="-128"/>
                <a:ea typeface="メイリオ" panose="020B0604030504040204" pitchFamily="50" charset="-128"/>
              </a:rPr>
            </a:br>
            <a:r>
              <a:rPr kumimoji="1" lang="ja-JP" altLang="en-US" sz="1600" b="1" dirty="0">
                <a:solidFill>
                  <a:schemeClr val="bg2"/>
                </a:solidFill>
                <a:latin typeface="メイリオ" panose="020B0604030504040204" pitchFamily="50" charset="-128"/>
                <a:ea typeface="メイリオ" panose="020B0604030504040204" pitchFamily="50" charset="-128"/>
              </a:rPr>
              <a:t>約</a:t>
            </a:r>
            <a:r>
              <a:rPr kumimoji="1" lang="en-US" altLang="ja-JP" sz="5400" b="1" dirty="0">
                <a:solidFill>
                  <a:srgbClr val="FF0000"/>
                </a:solidFill>
                <a:latin typeface="メイリオ" panose="020B0604030504040204" pitchFamily="50" charset="-128"/>
                <a:ea typeface="メイリオ" panose="020B0604030504040204" pitchFamily="50" charset="-128"/>
              </a:rPr>
              <a:t>90</a:t>
            </a:r>
            <a:r>
              <a:rPr kumimoji="1" lang="ja-JP" altLang="en-US" sz="2400" b="1" dirty="0">
                <a:solidFill>
                  <a:schemeClr val="bg2"/>
                </a:solidFill>
                <a:latin typeface="メイリオ" panose="020B0604030504040204" pitchFamily="50" charset="-128"/>
                <a:ea typeface="メイリオ" panose="020B0604030504040204" pitchFamily="50" charset="-128"/>
              </a:rPr>
              <a:t>％</a:t>
            </a:r>
            <a:endParaRPr kumimoji="1" lang="ja-JP" altLang="en-US" sz="2000" b="1" dirty="0">
              <a:solidFill>
                <a:schemeClr val="bg2"/>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98093" y="1775433"/>
            <a:ext cx="6372000"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アンケート回収人数：２７１名</a:t>
            </a:r>
          </a:p>
        </p:txBody>
      </p:sp>
      <p:sp>
        <p:nvSpPr>
          <p:cNvPr id="11" name="テキスト ボックス 10">
            <a:extLst>
              <a:ext uri="{FF2B5EF4-FFF2-40B4-BE49-F238E27FC236}">
                <a16:creationId xmlns:a16="http://schemas.microsoft.com/office/drawing/2014/main" id="{9CA16095-F6F7-464B-BE2F-074AD6B1D365}"/>
              </a:ext>
            </a:extLst>
          </p:cNvPr>
          <p:cNvSpPr txBox="1"/>
          <p:nvPr/>
        </p:nvSpPr>
        <p:spPr>
          <a:xfrm>
            <a:off x="1095633" y="2289169"/>
            <a:ext cx="6372000"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回答件数：３０３件</a:t>
            </a:r>
          </a:p>
        </p:txBody>
      </p:sp>
      <p:sp>
        <p:nvSpPr>
          <p:cNvPr id="12" name="テキスト ボックス 11">
            <a:extLst>
              <a:ext uri="{FF2B5EF4-FFF2-40B4-BE49-F238E27FC236}">
                <a16:creationId xmlns:a16="http://schemas.microsoft.com/office/drawing/2014/main" id="{45ABFF40-625F-4B2D-8A75-CA7AFC48D865}"/>
              </a:ext>
            </a:extLst>
          </p:cNvPr>
          <p:cNvSpPr txBox="1"/>
          <p:nvPr/>
        </p:nvSpPr>
        <p:spPr>
          <a:xfrm>
            <a:off x="1192656" y="3510830"/>
            <a:ext cx="6992699" cy="707886"/>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課題や悩みを抱えている回答件数：</a:t>
            </a:r>
            <a:r>
              <a:rPr kumimoji="1" lang="ja-JP" altLang="en-US" sz="4000" b="1" dirty="0">
                <a:solidFill>
                  <a:srgbClr val="FF0000"/>
                </a:solidFill>
                <a:latin typeface="メイリオ" panose="020B0604030504040204" pitchFamily="50" charset="-128"/>
                <a:ea typeface="メイリオ" panose="020B0604030504040204" pitchFamily="50" charset="-128"/>
              </a:rPr>
              <a:t>２７３</a:t>
            </a:r>
            <a:r>
              <a:rPr kumimoji="1" lang="ja-JP" altLang="en-US" sz="2400" dirty="0">
                <a:solidFill>
                  <a:schemeClr val="tx1"/>
                </a:solidFill>
                <a:latin typeface="メイリオ" panose="020B0604030504040204" pitchFamily="50" charset="-128"/>
                <a:ea typeface="メイリオ" panose="020B0604030504040204" pitchFamily="50" charset="-128"/>
              </a:rPr>
              <a:t>件</a:t>
            </a:r>
          </a:p>
        </p:txBody>
      </p:sp>
      <p:sp>
        <p:nvSpPr>
          <p:cNvPr id="13" name="テキスト ボックス 12">
            <a:extLst>
              <a:ext uri="{FF2B5EF4-FFF2-40B4-BE49-F238E27FC236}">
                <a16:creationId xmlns:a16="http://schemas.microsoft.com/office/drawing/2014/main" id="{D41FC7B8-D26F-4BF6-8AEF-E9426AE9DF1E}"/>
              </a:ext>
            </a:extLst>
          </p:cNvPr>
          <p:cNvSpPr txBox="1"/>
          <p:nvPr/>
        </p:nvSpPr>
        <p:spPr>
          <a:xfrm>
            <a:off x="2412828" y="2711314"/>
            <a:ext cx="3576503" cy="523220"/>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一人で複数の内容の記載もあったため、</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回収人数</a:t>
            </a:r>
            <a:r>
              <a:rPr lang="ja-JP" altLang="en-US" dirty="0">
                <a:latin typeface="メイリオ" panose="020B0604030504040204" pitchFamily="50" charset="-128"/>
                <a:ea typeface="メイリオ" panose="020B0604030504040204" pitchFamily="50" charset="-128"/>
              </a:rPr>
              <a:t>より回答件数の方が多い。</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510919"/>
      </p:ext>
    </p:extLst>
  </p:cSld>
  <p:clrMapOvr>
    <a:masterClrMapping/>
  </p:clrMapOvr>
  <p:transition advTm="629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434282"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校種別に見る先生方の</a:t>
            </a:r>
            <a:r>
              <a:rPr lang="ja-JP" altLang="en-US" sz="4800" dirty="0">
                <a:solidFill>
                  <a:schemeClr val="bg2"/>
                </a:solidFill>
                <a:latin typeface="メイリオ" panose="020B0604030504040204" pitchFamily="50" charset="-128"/>
                <a:ea typeface="メイリオ" panose="020B0604030504040204" pitchFamily="50" charset="-128"/>
              </a:rPr>
              <a:t>課題</a:t>
            </a:r>
            <a:r>
              <a:rPr lang="ja-JP" altLang="en-US" sz="4000" dirty="0">
                <a:solidFill>
                  <a:schemeClr val="bg2"/>
                </a:solidFill>
                <a:latin typeface="メイリオ" panose="020B0604030504040204" pitchFamily="50" charset="-128"/>
                <a:ea typeface="メイリオ" panose="020B0604030504040204" pitchFamily="50" charset="-128"/>
              </a:rPr>
              <a:t>や</a:t>
            </a:r>
            <a:r>
              <a:rPr lang="ja-JP" altLang="en-US" sz="4800" dirty="0">
                <a:solidFill>
                  <a:schemeClr val="bg2"/>
                </a:solidFill>
                <a:latin typeface="メイリオ" panose="020B0604030504040204" pitchFamily="50" charset="-128"/>
                <a:ea typeface="メイリオ" panose="020B0604030504040204" pitchFamily="50" charset="-128"/>
              </a:rPr>
              <a:t>悩み</a:t>
            </a:r>
            <a:endParaRPr sz="60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9" name="グラフ 8"/>
          <p:cNvGraphicFramePr/>
          <p:nvPr>
            <p:extLst>
              <p:ext uri="{D42A27DB-BD31-4B8C-83A1-F6EECF244321}">
                <p14:modId xmlns:p14="http://schemas.microsoft.com/office/powerpoint/2010/main" val="877288278"/>
              </p:ext>
            </p:extLst>
          </p:nvPr>
        </p:nvGraphicFramePr>
        <p:xfrm>
          <a:off x="-137159" y="1448048"/>
          <a:ext cx="3484799" cy="3613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val="3303146042"/>
              </p:ext>
            </p:extLst>
          </p:nvPr>
        </p:nvGraphicFramePr>
        <p:xfrm>
          <a:off x="-137159" y="1601147"/>
          <a:ext cx="3167545" cy="351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val="1915750772"/>
              </p:ext>
            </p:extLst>
          </p:nvPr>
        </p:nvGraphicFramePr>
        <p:xfrm>
          <a:off x="2574976" y="1601147"/>
          <a:ext cx="4231608" cy="36135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p:cNvGraphicFramePr>
            <a:graphicFrameLocks/>
          </p:cNvGraphicFramePr>
          <p:nvPr>
            <p:extLst>
              <p:ext uri="{D42A27DB-BD31-4B8C-83A1-F6EECF244321}">
                <p14:modId xmlns:p14="http://schemas.microsoft.com/office/powerpoint/2010/main" val="1487717515"/>
              </p:ext>
            </p:extLst>
          </p:nvPr>
        </p:nvGraphicFramePr>
        <p:xfrm>
          <a:off x="5716666" y="1571941"/>
          <a:ext cx="3821295" cy="3531434"/>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688190271"/>
      </p:ext>
    </p:extLst>
  </p:cSld>
  <p:clrMapOvr>
    <a:masterClrMapping/>
  </p:clrMapOvr>
  <p:transition advTm="30508">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lvl="0"/>
            <a:r>
              <a:rPr lang="ja-JP" altLang="en-US" sz="3200" dirty="0">
                <a:solidFill>
                  <a:schemeClr val="bg2"/>
                </a:solidFill>
                <a:latin typeface="メイリオ" panose="020B0604030504040204" pitchFamily="50" charset="-128"/>
                <a:ea typeface="メイリオ" panose="020B0604030504040204" pitchFamily="50" charset="-128"/>
              </a:rPr>
              <a:t>悩みベスト３</a:t>
            </a:r>
            <a:endParaRPr sz="280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正方形/長方形 2">
            <a:extLst>
              <a:ext uri="{FF2B5EF4-FFF2-40B4-BE49-F238E27FC236}">
                <a16:creationId xmlns:a16="http://schemas.microsoft.com/office/drawing/2014/main" id="{B81430DB-F30C-4B35-9334-AF93B4C7BEDE}"/>
              </a:ext>
            </a:extLst>
          </p:cNvPr>
          <p:cNvSpPr/>
          <p:nvPr/>
        </p:nvSpPr>
        <p:spPr>
          <a:xfrm>
            <a:off x="2989980" y="2673410"/>
            <a:ext cx="3276000" cy="828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10" name="正方形/長方形 9">
            <a:extLst>
              <a:ext uri="{FF2B5EF4-FFF2-40B4-BE49-F238E27FC236}">
                <a16:creationId xmlns:a16="http://schemas.microsoft.com/office/drawing/2014/main" id="{BAF3587F-7707-4B5F-A718-0566132A5D0C}"/>
              </a:ext>
            </a:extLst>
          </p:cNvPr>
          <p:cNvSpPr/>
          <p:nvPr/>
        </p:nvSpPr>
        <p:spPr>
          <a:xfrm>
            <a:off x="2989980" y="3802970"/>
            <a:ext cx="3276000" cy="828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
        <p:nvSpPr>
          <p:cNvPr id="12" name="正方形/長方形 11">
            <a:extLst>
              <a:ext uri="{FF2B5EF4-FFF2-40B4-BE49-F238E27FC236}">
                <a16:creationId xmlns:a16="http://schemas.microsoft.com/office/drawing/2014/main" id="{E26315B9-0E4F-4F42-9D53-960FAD859163}"/>
              </a:ext>
            </a:extLst>
          </p:cNvPr>
          <p:cNvSpPr/>
          <p:nvPr/>
        </p:nvSpPr>
        <p:spPr>
          <a:xfrm>
            <a:off x="2989980" y="1543850"/>
            <a:ext cx="3276000" cy="828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4234987686"/>
      </p:ext>
    </p:extLst>
  </p:cSld>
  <p:clrMapOvr>
    <a:masterClrMapping/>
  </p:clrMapOvr>
  <p:transition advTm="1571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63" presetClass="path" presetSubtype="0" accel="50000" decel="50000" fill="hold" grpId="0" nodeType="withEffect">
                                  <p:stCondLst>
                                    <p:cond delay="0"/>
                                  </p:stCondLst>
                                  <p:childTnLst>
                                    <p:animMotion origin="layout" path="M 4.72222E-6 -3.82716E-6 L 0.20277 -0.00123 " pathEditMode="relative" rAng="0" ptsTypes="AA">
                                      <p:cBhvr>
                                        <p:cTn id="12" dur="2000" fill="hold"/>
                                        <p:tgtEl>
                                          <p:spTgt spid="12"/>
                                        </p:tgtEl>
                                        <p:attrNameLst>
                                          <p:attrName>ppt_x</p:attrName>
                                          <p:attrName>ppt_y</p:attrName>
                                        </p:attrNameLst>
                                      </p:cBhvr>
                                      <p:rCtr x="10139"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8C4144E-4B3E-465F-8241-D246E3932B48}"/>
              </a:ext>
            </a:extLst>
          </p:cNvPr>
          <p:cNvSpPr/>
          <p:nvPr/>
        </p:nvSpPr>
        <p:spPr>
          <a:xfrm>
            <a:off x="2827980" y="1358268"/>
            <a:ext cx="3600000" cy="1080000"/>
          </a:xfrm>
          <a:prstGeom prst="rect">
            <a:avLst/>
          </a:prstGeom>
          <a:ln w="127000">
            <a:solidFill>
              <a:schemeClr val="accent2">
                <a:shade val="95000"/>
                <a:satMod val="10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44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
        <p:nvSpPr>
          <p:cNvPr id="110" name="Shape 11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lvl="0"/>
            <a:r>
              <a:rPr lang="ja-JP" altLang="en-US" sz="3200" dirty="0">
                <a:solidFill>
                  <a:schemeClr val="bg2"/>
                </a:solidFill>
                <a:latin typeface="メイリオ" panose="020B0604030504040204" pitchFamily="50" charset="-128"/>
                <a:ea typeface="メイリオ" panose="020B0604030504040204" pitchFamily="50" charset="-128"/>
              </a:rPr>
              <a:t>悩みベスト３</a:t>
            </a:r>
            <a:endParaRPr sz="280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正方形/長方形 2">
            <a:extLst>
              <a:ext uri="{FF2B5EF4-FFF2-40B4-BE49-F238E27FC236}">
                <a16:creationId xmlns:a16="http://schemas.microsoft.com/office/drawing/2014/main" id="{B81430DB-F30C-4B35-9334-AF93B4C7BEDE}"/>
              </a:ext>
            </a:extLst>
          </p:cNvPr>
          <p:cNvSpPr/>
          <p:nvPr/>
        </p:nvSpPr>
        <p:spPr>
          <a:xfrm>
            <a:off x="2989980" y="2706619"/>
            <a:ext cx="3276000" cy="8280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授業づくり</a:t>
            </a:r>
          </a:p>
        </p:txBody>
      </p:sp>
      <p:sp>
        <p:nvSpPr>
          <p:cNvPr id="12" name="正方形/長方形 11">
            <a:extLst>
              <a:ext uri="{FF2B5EF4-FFF2-40B4-BE49-F238E27FC236}">
                <a16:creationId xmlns:a16="http://schemas.microsoft.com/office/drawing/2014/main" id="{BAF3587F-7707-4B5F-A718-0566132A5D0C}"/>
              </a:ext>
            </a:extLst>
          </p:cNvPr>
          <p:cNvSpPr/>
          <p:nvPr/>
        </p:nvSpPr>
        <p:spPr>
          <a:xfrm>
            <a:off x="2989980" y="3802970"/>
            <a:ext cx="3276000" cy="8280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学級（</a:t>
            </a:r>
            <a:r>
              <a:rPr kumimoji="1" lang="en-US" altLang="ja-JP"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HR</a:t>
            </a:r>
            <a:r>
              <a:rPr kumimoji="1" lang="ja-JP" altLang="en-US" sz="32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）経営</a:t>
            </a:r>
          </a:p>
        </p:txBody>
      </p:sp>
    </p:spTree>
    <p:custDataLst>
      <p:tags r:id="rId1"/>
    </p:custDataLst>
    <p:extLst>
      <p:ext uri="{BB962C8B-B14F-4D97-AF65-F5344CB8AC3E}">
        <p14:creationId xmlns:p14="http://schemas.microsoft.com/office/powerpoint/2010/main" val="1745404927"/>
      </p:ext>
    </p:extLst>
  </p:cSld>
  <p:clrMapOvr>
    <a:masterClrMapping/>
  </p:clrMapOvr>
  <p:transition advTm="1571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63" presetClass="path" presetSubtype="0" accel="50000" decel="50000" fill="hold" grpId="0" nodeType="withEffect">
                                  <p:stCondLst>
                                    <p:cond delay="0"/>
                                  </p:stCondLst>
                                  <p:childTnLst>
                                    <p:animMotion origin="layout" path="M 4.72222E-6 -3.82716E-6 L 0.20277 -0.00123 " pathEditMode="relative" rAng="0" ptsTypes="AA">
                                      <p:cBhvr>
                                        <p:cTn id="9" dur="2000" fill="hold"/>
                                        <p:tgtEl>
                                          <p:spTgt spid="11"/>
                                        </p:tgtEl>
                                        <p:attrNameLst>
                                          <p:attrName>ppt_x</p:attrName>
                                          <p:attrName>ppt_y</p:attrName>
                                        </p:attrNameLst>
                                      </p:cBhvr>
                                      <p:rCtr x="10139" y="-62"/>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81250" y="922668"/>
            <a:ext cx="6269230" cy="435600"/>
          </a:xfrm>
          <a:prstGeom prst="rect">
            <a:avLst/>
          </a:prstGeom>
          <a:solidFill>
            <a:schemeClr val="lt1"/>
          </a:solidFill>
        </p:spPr>
        <p:txBody>
          <a:bodyPr spcFirstLastPara="1" wrap="square" lIns="91425" tIns="91425" rIns="91425" bIns="91425" anchor="ctr" anchorCtr="0">
            <a:noAutofit/>
          </a:bodyPr>
          <a:lstStyle/>
          <a:p>
            <a:pPr lvl="0"/>
            <a:r>
              <a:rPr lang="ja-JP" altLang="en-US" sz="2500" dirty="0">
                <a:solidFill>
                  <a:schemeClr val="bg2"/>
                </a:solidFill>
                <a:latin typeface="メイリオ" panose="020B0604030504040204" pitchFamily="50" charset="-128"/>
                <a:ea typeface="メイリオ" panose="020B0604030504040204" pitchFamily="50" charset="-128"/>
              </a:rPr>
              <a:t>校種別に見るアンケート</a:t>
            </a:r>
            <a:r>
              <a:rPr lang="ja-JP" altLang="en-US" sz="4000" dirty="0">
                <a:solidFill>
                  <a:schemeClr val="bg2"/>
                </a:solidFill>
                <a:latin typeface="メイリオ" panose="020B0604030504040204" pitchFamily="50" charset="-128"/>
                <a:ea typeface="メイリオ" panose="020B0604030504040204" pitchFamily="50" charset="-128"/>
              </a:rPr>
              <a:t>頻出ワード</a:t>
            </a:r>
            <a:endParaRPr sz="3200" b="0" dirty="0">
              <a:solidFill>
                <a:schemeClr val="bg2"/>
              </a:solidFill>
              <a:highlight>
                <a:srgbClr val="FFCD00"/>
              </a:highlight>
              <a:latin typeface="メイリオ" panose="020B0604030504040204" pitchFamily="50" charset="-128"/>
              <a:ea typeface="メイリオ" panose="020B0604030504040204" pitchFamily="50" charset="-128"/>
            </a:endParaRPr>
          </a:p>
        </p:txBody>
      </p:sp>
      <p:grpSp>
        <p:nvGrpSpPr>
          <p:cNvPr id="112" name="Shape 112"/>
          <p:cNvGrpSpPr/>
          <p:nvPr/>
        </p:nvGrpSpPr>
        <p:grpSpPr>
          <a:xfrm>
            <a:off x="916458" y="1019750"/>
            <a:ext cx="214625" cy="214625"/>
            <a:chOff x="2594050" y="1631825"/>
            <a:chExt cx="439625" cy="439625"/>
          </a:xfrm>
        </p:grpSpPr>
        <p:sp>
          <p:nvSpPr>
            <p:cNvPr id="113" name="Shape 113"/>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814912" y="1754062"/>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 name="Shape 110"/>
          <p:cNvSpPr txBox="1">
            <a:spLocks/>
          </p:cNvSpPr>
          <p:nvPr/>
        </p:nvSpPr>
        <p:spPr>
          <a:xfrm>
            <a:off x="506367" y="1506783"/>
            <a:ext cx="2765849" cy="30271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～小学校～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・～ができない、</a:t>
            </a:r>
            <a:r>
              <a:rPr lang="en-US" altLang="ja-JP" dirty="0">
                <a:solidFill>
                  <a:schemeClr val="bg2"/>
                </a:solidFill>
                <a:latin typeface="メイリオ" panose="020B0604030504040204" pitchFamily="50" charset="-128"/>
                <a:ea typeface="メイリオ" panose="020B0604030504040204" pitchFamily="50" charset="-128"/>
              </a:rPr>
              <a:t/>
            </a:r>
            <a:br>
              <a:rPr lang="en-US" altLang="ja-JP" dirty="0">
                <a:solidFill>
                  <a:schemeClr val="bg2"/>
                </a:solidFill>
                <a:latin typeface="メイリオ" panose="020B0604030504040204" pitchFamily="50" charset="-128"/>
                <a:ea typeface="メイリオ" panose="020B0604030504040204" pitchFamily="50" charset="-128"/>
              </a:rPr>
            </a:br>
            <a:r>
              <a:rPr lang="ja-JP" altLang="en-US" dirty="0">
                <a:solidFill>
                  <a:schemeClr val="bg2"/>
                </a:solidFill>
                <a:latin typeface="メイリオ" panose="020B0604030504040204" pitchFamily="50" charset="-128"/>
                <a:ea typeface="メイリオ" panose="020B0604030504040204" pitchFamily="50" charset="-128"/>
              </a:rPr>
              <a:t>　～が苦手（８）</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・周囲への影響（４）</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・人と比べて～（３）</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・～やらない（２）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・障害名（１）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endParaRPr lang="en-US" altLang="ja-JP" dirty="0">
              <a:solidFill>
                <a:schemeClr val="bg2"/>
              </a:solidFill>
              <a:latin typeface="メイリオ" panose="020B0604030504040204" pitchFamily="50" charset="-128"/>
              <a:ea typeface="メイリオ" panose="020B0604030504040204" pitchFamily="50" charset="-128"/>
            </a:endParaRPr>
          </a:p>
        </p:txBody>
      </p:sp>
      <p:sp>
        <p:nvSpPr>
          <p:cNvPr id="13" name="Shape 110"/>
          <p:cNvSpPr txBox="1">
            <a:spLocks/>
          </p:cNvSpPr>
          <p:nvPr/>
        </p:nvSpPr>
        <p:spPr>
          <a:xfrm>
            <a:off x="3208845" y="1506783"/>
            <a:ext cx="2765850"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～中学校～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・～ができない、</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　～が苦手（８）</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・周囲への影響（６）</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・障害名（２）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・～やらない（１）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・人と比べて～（１）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15" name="Shape 110"/>
          <p:cNvSpPr txBox="1">
            <a:spLocks/>
          </p:cNvSpPr>
          <p:nvPr/>
        </p:nvSpPr>
        <p:spPr>
          <a:xfrm>
            <a:off x="6079483" y="1506783"/>
            <a:ext cx="2807342" cy="3241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lgn="ctr">
              <a:lnSpc>
                <a:spcPts val="2800"/>
              </a:lnSpc>
            </a:pPr>
            <a:r>
              <a:rPr lang="ja-JP" altLang="en-US" sz="2400" dirty="0">
                <a:solidFill>
                  <a:schemeClr val="bg2"/>
                </a:solidFill>
                <a:latin typeface="メイリオ" panose="020B0604030504040204" pitchFamily="50" charset="-128"/>
                <a:ea typeface="メイリオ" panose="020B0604030504040204" pitchFamily="50" charset="-128"/>
              </a:rPr>
              <a:t>～高等学校～</a:t>
            </a:r>
            <a:endParaRPr lang="en-US" altLang="ja-JP" sz="2400"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・～できない、</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　～が苦手（１１）</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・周囲への影響（３）</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・障害名（３）</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r>
              <a:rPr lang="ja-JP" altLang="en-US" dirty="0">
                <a:solidFill>
                  <a:schemeClr val="bg2"/>
                </a:solidFill>
                <a:latin typeface="メイリオ" panose="020B0604030504040204" pitchFamily="50" charset="-128"/>
                <a:ea typeface="メイリオ" panose="020B0604030504040204" pitchFamily="50" charset="-128"/>
              </a:rPr>
              <a:t>・人と比べて～（２）</a:t>
            </a: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33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ts val="2500"/>
              </a:lnSpc>
            </a:pPr>
            <a:endParaRPr lang="en-US" altLang="ja-JP" dirty="0">
              <a:solidFill>
                <a:schemeClr val="bg2"/>
              </a:solidFill>
              <a:latin typeface="メイリオ" panose="020B0604030504040204" pitchFamily="50" charset="-128"/>
              <a:ea typeface="メイリオ" panose="020B0604030504040204" pitchFamily="50" charset="-128"/>
            </a:endParaRPr>
          </a:p>
          <a:p>
            <a:pPr>
              <a:lnSpc>
                <a:spcPct val="150000"/>
              </a:lnSpc>
            </a:pPr>
            <a:endParaRPr lang="en-US" altLang="ja-JP" sz="2500" dirty="0">
              <a:solidFill>
                <a:schemeClr val="bg2"/>
              </a:solidFill>
              <a:latin typeface="メイリオ" panose="020B0604030504040204" pitchFamily="50" charset="-128"/>
              <a:ea typeface="メイリオ" panose="020B0604030504040204" pitchFamily="50" charset="-128"/>
            </a:endParaRPr>
          </a:p>
        </p:txBody>
      </p:sp>
      <p:sp>
        <p:nvSpPr>
          <p:cNvPr id="2" name="角丸四角形 1"/>
          <p:cNvSpPr/>
          <p:nvPr/>
        </p:nvSpPr>
        <p:spPr>
          <a:xfrm>
            <a:off x="593451" y="1934404"/>
            <a:ext cx="2528121" cy="2599495"/>
          </a:xfrm>
          <a:prstGeom prst="roundRect">
            <a:avLst>
              <a:gd name="adj" fmla="val 11159"/>
            </a:avLst>
          </a:prstGeom>
          <a:noFill/>
          <a:ln w="444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角丸四角形 16"/>
          <p:cNvSpPr/>
          <p:nvPr/>
        </p:nvSpPr>
        <p:spPr>
          <a:xfrm>
            <a:off x="3296179" y="1934404"/>
            <a:ext cx="2678516" cy="2599496"/>
          </a:xfrm>
          <a:prstGeom prst="roundRect">
            <a:avLst>
              <a:gd name="adj" fmla="val 11159"/>
            </a:avLst>
          </a:prstGeom>
          <a:noFill/>
          <a:ln w="444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角丸四角形 19"/>
          <p:cNvSpPr/>
          <p:nvPr/>
        </p:nvSpPr>
        <p:spPr>
          <a:xfrm>
            <a:off x="6149425" y="1934404"/>
            <a:ext cx="2667457" cy="2189021"/>
          </a:xfrm>
          <a:prstGeom prst="roundRect">
            <a:avLst>
              <a:gd name="adj" fmla="val 11159"/>
            </a:avLst>
          </a:prstGeom>
          <a:noFill/>
          <a:ln w="444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1" name="テキスト ボックス 20"/>
          <p:cNvSpPr txBox="1"/>
          <p:nvPr/>
        </p:nvSpPr>
        <p:spPr>
          <a:xfrm>
            <a:off x="6014713" y="4631410"/>
            <a:ext cx="3025928" cy="307777"/>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数字は各ワードの頻出数を示す</a:t>
            </a:r>
            <a:endParaRPr kumimoji="1" lang="en-US" altLang="ja-JP"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8C4144E-4B3E-465F-8241-D246E3932B48}"/>
              </a:ext>
            </a:extLst>
          </p:cNvPr>
          <p:cNvSpPr/>
          <p:nvPr/>
        </p:nvSpPr>
        <p:spPr>
          <a:xfrm>
            <a:off x="106912" y="117809"/>
            <a:ext cx="1982361" cy="5575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r>
              <a:rPr kumimoji="1" lang="ja-JP" altLang="en-US" sz="2800" b="1" dirty="0">
                <a:ln w="0"/>
                <a:solidFill>
                  <a:schemeClr val="bg2"/>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個への支援</a:t>
            </a:r>
          </a:p>
        </p:txBody>
      </p:sp>
    </p:spTree>
    <p:custDataLst>
      <p:tags r:id="rId1"/>
    </p:custDataLst>
    <p:extLst>
      <p:ext uri="{BB962C8B-B14F-4D97-AF65-F5344CB8AC3E}">
        <p14:creationId xmlns:p14="http://schemas.microsoft.com/office/powerpoint/2010/main" val="2193743676"/>
      </p:ext>
    </p:extLst>
  </p:cSld>
  <p:clrMapOvr>
    <a:masterClrMapping/>
  </p:clrMapOvr>
  <p:transition advTm="3050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
</p:tagLst>
</file>

<file path=ppt/tags/tag10.xml><?xml version="1.0" encoding="utf-8"?>
<p:tagLst xmlns:a="http://schemas.openxmlformats.org/drawingml/2006/main" xmlns:r="http://schemas.openxmlformats.org/officeDocument/2006/relationships" xmlns:p="http://schemas.openxmlformats.org/presentationml/2006/main">
  <p:tag name="TIMING" val="|5.9"/>
</p:tagLst>
</file>

<file path=ppt/tags/tag11.xml><?xml version="1.0" encoding="utf-8"?>
<p:tagLst xmlns:a="http://schemas.openxmlformats.org/drawingml/2006/main" xmlns:r="http://schemas.openxmlformats.org/officeDocument/2006/relationships" xmlns:p="http://schemas.openxmlformats.org/presentationml/2006/main">
  <p:tag name="TIMING" val="|5.9"/>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5.9"/>
</p:tagLst>
</file>

<file path=ppt/tags/tag14.xml><?xml version="1.0" encoding="utf-8"?>
<p:tagLst xmlns:a="http://schemas.openxmlformats.org/drawingml/2006/main" xmlns:r="http://schemas.openxmlformats.org/officeDocument/2006/relationships" xmlns:p="http://schemas.openxmlformats.org/presentationml/2006/main">
  <p:tag name="TIMING" val="|5.9"/>
</p:tagLst>
</file>

<file path=ppt/tags/tag15.xml><?xml version="1.0" encoding="utf-8"?>
<p:tagLst xmlns:a="http://schemas.openxmlformats.org/drawingml/2006/main" xmlns:r="http://schemas.openxmlformats.org/officeDocument/2006/relationships" xmlns:p="http://schemas.openxmlformats.org/presentationml/2006/main">
  <p:tag name="TIMING" val="|5.9"/>
</p:tagLst>
</file>

<file path=ppt/tags/tag16.xml><?xml version="1.0" encoding="utf-8"?>
<p:tagLst xmlns:a="http://schemas.openxmlformats.org/drawingml/2006/main" xmlns:r="http://schemas.openxmlformats.org/officeDocument/2006/relationships" xmlns:p="http://schemas.openxmlformats.org/presentationml/2006/main">
  <p:tag name="TIMING" val="|5.9"/>
</p:tagLst>
</file>

<file path=ppt/tags/tag17.xml><?xml version="1.0" encoding="utf-8"?>
<p:tagLst xmlns:a="http://schemas.openxmlformats.org/drawingml/2006/main" xmlns:r="http://schemas.openxmlformats.org/officeDocument/2006/relationships" xmlns:p="http://schemas.openxmlformats.org/presentationml/2006/main">
  <p:tag name="TIMING" val="|5.9"/>
</p:tagLst>
</file>

<file path=ppt/tags/tag18.xml><?xml version="1.0" encoding="utf-8"?>
<p:tagLst xmlns:a="http://schemas.openxmlformats.org/drawingml/2006/main" xmlns:r="http://schemas.openxmlformats.org/officeDocument/2006/relationships" xmlns:p="http://schemas.openxmlformats.org/presentationml/2006/main">
  <p:tag name="TIMING" val="|5.9"/>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20.xml><?xml version="1.0" encoding="utf-8"?>
<p:tagLst xmlns:a="http://schemas.openxmlformats.org/drawingml/2006/main" xmlns:r="http://schemas.openxmlformats.org/officeDocument/2006/relationships" xmlns:p="http://schemas.openxmlformats.org/presentationml/2006/main">
  <p:tag name="TIMING" val="|5.9"/>
</p:tagLst>
</file>

<file path=ppt/tags/tag21.xml><?xml version="1.0" encoding="utf-8"?>
<p:tagLst xmlns:a="http://schemas.openxmlformats.org/drawingml/2006/main" xmlns:r="http://schemas.openxmlformats.org/officeDocument/2006/relationships" xmlns:p="http://schemas.openxmlformats.org/presentationml/2006/main">
  <p:tag name="TIMING" val="|5.9"/>
</p:tagLst>
</file>

<file path=ppt/tags/tag22.xml><?xml version="1.0" encoding="utf-8"?>
<p:tagLst xmlns:a="http://schemas.openxmlformats.org/drawingml/2006/main" xmlns:r="http://schemas.openxmlformats.org/officeDocument/2006/relationships" xmlns:p="http://schemas.openxmlformats.org/presentationml/2006/main">
  <p:tag name="TIMING" val="|5.9"/>
</p:tagLst>
</file>

<file path=ppt/tags/tag23.xml><?xml version="1.0" encoding="utf-8"?>
<p:tagLst xmlns:a="http://schemas.openxmlformats.org/drawingml/2006/main" xmlns:r="http://schemas.openxmlformats.org/officeDocument/2006/relationships" xmlns:p="http://schemas.openxmlformats.org/presentationml/2006/main">
  <p:tag name="TIMING" val="|5.9"/>
</p:tagLst>
</file>

<file path=ppt/tags/tag24.xml><?xml version="1.0" encoding="utf-8"?>
<p:tagLst xmlns:a="http://schemas.openxmlformats.org/drawingml/2006/main" xmlns:r="http://schemas.openxmlformats.org/officeDocument/2006/relationships" xmlns:p="http://schemas.openxmlformats.org/presentationml/2006/main">
  <p:tag name="TIMING" val="|5.9"/>
</p:tagLst>
</file>

<file path=ppt/tags/tag25.xml><?xml version="1.0" encoding="utf-8"?>
<p:tagLst xmlns:a="http://schemas.openxmlformats.org/drawingml/2006/main" xmlns:r="http://schemas.openxmlformats.org/officeDocument/2006/relationships" xmlns:p="http://schemas.openxmlformats.org/presentationml/2006/main">
  <p:tag name="TIMING" val="|5.9"/>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5.9"/>
</p:tagLst>
</file>

<file path=ppt/tags/tag6.xml><?xml version="1.0" encoding="utf-8"?>
<p:tagLst xmlns:a="http://schemas.openxmlformats.org/drawingml/2006/main" xmlns:r="http://schemas.openxmlformats.org/officeDocument/2006/relationships" xmlns:p="http://schemas.openxmlformats.org/presentationml/2006/main">
  <p:tag name="TIMING" val="|5.9"/>
</p:tagLst>
</file>

<file path=ppt/tags/tag7.xml><?xml version="1.0" encoding="utf-8"?>
<p:tagLst xmlns:a="http://schemas.openxmlformats.org/drawingml/2006/main" xmlns:r="http://schemas.openxmlformats.org/officeDocument/2006/relationships" xmlns:p="http://schemas.openxmlformats.org/presentationml/2006/main">
  <p:tag name="TIMING" val="|5.9"/>
</p:tagLst>
</file>

<file path=ppt/tags/tag8.xml><?xml version="1.0" encoding="utf-8"?>
<p:tagLst xmlns:a="http://schemas.openxmlformats.org/drawingml/2006/main" xmlns:r="http://schemas.openxmlformats.org/officeDocument/2006/relationships" xmlns:p="http://schemas.openxmlformats.org/presentationml/2006/main">
  <p:tag name="TIMING" val="|5.9"/>
</p:tagLst>
</file>

<file path=ppt/tags/tag9.xml><?xml version="1.0" encoding="utf-8"?>
<p:tagLst xmlns:a="http://schemas.openxmlformats.org/drawingml/2006/main" xmlns:r="http://schemas.openxmlformats.org/officeDocument/2006/relationships" xmlns:p="http://schemas.openxmlformats.org/presentationml/2006/main">
  <p:tag name="TIMING" val="|5.9"/>
</p:tagLst>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3726</Words>
  <Application>Microsoft Office PowerPoint</Application>
  <PresentationFormat>画面に合わせる (16:9)</PresentationFormat>
  <Paragraphs>451</Paragraphs>
  <Slides>32</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32</vt:i4>
      </vt:variant>
    </vt:vector>
  </HeadingPairs>
  <TitlesOfParts>
    <vt:vector size="45" baseType="lpstr">
      <vt:lpstr>AR P丸ゴシック体M</vt:lpstr>
      <vt:lpstr>HG丸ｺﾞｼｯｸM-PRO</vt:lpstr>
      <vt:lpstr>Lora</vt:lpstr>
      <vt:lpstr>ＭＳ Ｐゴシック</vt:lpstr>
      <vt:lpstr>ＭＳ ゴシック</vt:lpstr>
      <vt:lpstr>ＭＳ 明朝</vt:lpstr>
      <vt:lpstr>Quattrocento Sans</vt:lpstr>
      <vt:lpstr>メイリオ</vt:lpstr>
      <vt:lpstr>Arial</vt:lpstr>
      <vt:lpstr>Century</vt:lpstr>
      <vt:lpstr>Times New Roman</vt:lpstr>
      <vt:lpstr>Wingdings</vt:lpstr>
      <vt:lpstr>Viola template</vt:lpstr>
      <vt:lpstr>インクルーシブ教育システムプロジェクト</vt:lpstr>
      <vt:lpstr>インクルーシブ教育 システムとは</vt:lpstr>
      <vt:lpstr>プロジェクトの取組</vt:lpstr>
      <vt:lpstr>アンケートの質問事項</vt:lpstr>
      <vt:lpstr>アンケート回収人数と回答件数</vt:lpstr>
      <vt:lpstr>校種別に見る先生方の課題や悩み</vt:lpstr>
      <vt:lpstr>悩みベスト３</vt:lpstr>
      <vt:lpstr>悩みベスト３</vt:lpstr>
      <vt:lpstr>校種別に見るアンケート頻出ワード</vt:lpstr>
      <vt:lpstr>頻出ワード「～できない、～が苦手」</vt:lpstr>
      <vt:lpstr>頻出ワード「～できない、～が苦手」</vt:lpstr>
      <vt:lpstr>頻出ワード「周囲への影響」</vt:lpstr>
      <vt:lpstr>頻出ワード「周囲への影響」</vt:lpstr>
      <vt:lpstr>まとめ</vt:lpstr>
      <vt:lpstr>参考</vt:lpstr>
      <vt:lpstr>悩みベスト３</vt:lpstr>
      <vt:lpstr>校種別に見るアンケート頻出ワード</vt:lpstr>
      <vt:lpstr>校種ごとの共通した「困り感」</vt:lpstr>
      <vt:lpstr>校種ごとの共通した「困り感」</vt:lpstr>
      <vt:lpstr>例えば･･･</vt:lpstr>
      <vt:lpstr>例えば･･･</vt:lpstr>
      <vt:lpstr>まとめ</vt:lpstr>
      <vt:lpstr>悩みベスト３</vt:lpstr>
      <vt:lpstr>校種別に見るアンケート頻出ワード</vt:lpstr>
      <vt:lpstr>頻出ワード「周囲の児童生徒」</vt:lpstr>
      <vt:lpstr>頻出ワード「周囲の児童生徒」</vt:lpstr>
      <vt:lpstr>頻出ワード「周囲の児童生徒」</vt:lpstr>
      <vt:lpstr>まとめ</vt:lpstr>
      <vt:lpstr>参考</vt:lpstr>
      <vt:lpstr>PowerPoint プレゼンテーション</vt:lpstr>
      <vt:lpstr>PowerPoint プレゼンテーション</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千葉 新一</dc:creator>
  <cp:lastModifiedBy>石田 尚将</cp:lastModifiedBy>
  <cp:revision>149</cp:revision>
  <cp:lastPrinted>2019-03-11T01:12:44Z</cp:lastPrinted>
  <dcterms:modified xsi:type="dcterms:W3CDTF">2019-03-12T03:43:37Z</dcterms:modified>
</cp:coreProperties>
</file>